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96"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2" d="100"/>
          <a:sy n="82" d="100"/>
        </p:scale>
        <p:origin x="96"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6/3/2023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6/3/2023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6/3/2023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6/3/2023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6/3/2023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6/3/2023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711835"/>
            <a:ext cx="9144000" cy="2387600"/>
          </a:xfrm>
        </p:spPr>
        <p:txBody>
          <a:bodyPr>
            <a:normAutofit/>
          </a:bodyPr>
          <a:lstStyle/>
          <a:p>
            <a:r>
              <a:rPr lang="en-US" sz="9600" b="1" dirty="0">
                <a:cs typeface="Calibri Light"/>
              </a:rPr>
              <a:t>Colossians</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7271A-8776-CA4C-D2CC-F96CF0295D42}"/>
              </a:ext>
            </a:extLst>
          </p:cNvPr>
          <p:cNvSpPr>
            <a:spLocks noGrp="1"/>
          </p:cNvSpPr>
          <p:nvPr>
            <p:ph idx="1"/>
          </p:nvPr>
        </p:nvSpPr>
        <p:spPr>
          <a:xfrm>
            <a:off x="838200" y="320040"/>
            <a:ext cx="10515600" cy="6286500"/>
          </a:xfrm>
        </p:spPr>
        <p:txBody>
          <a:bodyPr vert="horz" lIns="91440" tIns="45720" rIns="91440" bIns="45720" rtlCol="0" anchor="t">
            <a:normAutofit/>
          </a:bodyPr>
          <a:lstStyle/>
          <a:p>
            <a:pPr marL="0" indent="0">
              <a:buNone/>
            </a:pPr>
            <a:r>
              <a:rPr lang="en-US" sz="4400" i="1" dirty="0">
                <a:effectLst/>
                <a:latin typeface="Times New Roman" panose="02020603050405020304" pitchFamily="18" charset="0"/>
                <a:ea typeface="Calibri" panose="020F0502020204030204" pitchFamily="34" charset="0"/>
              </a:rPr>
              <a:t>and repetitive jingles” and “corrupting religious poetry” has gained a foothold, where superficial and sloppy lyrics have become inadequate or even contradictory reflections of the rich and glorious gospel, this is a start. It is an introduction, and also, if you will, an invitation.  It is time that those who are trained theologically, gifted poetically, and literate musically (and this </a:t>
            </a:r>
            <a:endParaRPr lang="en-US" sz="4400" dirty="0">
              <a:cs typeface="Calibri" panose="020F0502020204030204"/>
            </a:endParaRPr>
          </a:p>
        </p:txBody>
      </p:sp>
    </p:spTree>
    <p:extLst>
      <p:ext uri="{BB962C8B-B14F-4D97-AF65-F5344CB8AC3E}">
        <p14:creationId xmlns:p14="http://schemas.microsoft.com/office/powerpoint/2010/main" val="3742514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7271A-8776-CA4C-D2CC-F96CF0295D42}"/>
              </a:ext>
            </a:extLst>
          </p:cNvPr>
          <p:cNvSpPr>
            <a:spLocks noGrp="1"/>
          </p:cNvSpPr>
          <p:nvPr>
            <p:ph idx="1"/>
          </p:nvPr>
        </p:nvSpPr>
        <p:spPr>
          <a:xfrm>
            <a:off x="838200" y="320040"/>
            <a:ext cx="10515600" cy="6286500"/>
          </a:xfrm>
        </p:spPr>
        <p:txBody>
          <a:bodyPr vert="horz" lIns="91440" tIns="45720" rIns="91440" bIns="45720" rtlCol="0" anchor="t">
            <a:normAutofit/>
          </a:bodyPr>
          <a:lstStyle/>
          <a:p>
            <a:pPr marL="0" indent="0">
              <a:buNone/>
            </a:pPr>
            <a:r>
              <a:rPr lang="en-US" sz="4400" i="1" dirty="0">
                <a:effectLst/>
                <a:latin typeface="Times New Roman" panose="02020603050405020304" pitchFamily="18" charset="0"/>
                <a:ea typeface="Calibri" panose="020F0502020204030204" pitchFamily="34" charset="0"/>
              </a:rPr>
              <a:t>should include a number or pastor-theologians out there) write songs based on God’s Word, even and especially the songs of Moses, Deborah, Hannah, David, and Habakkuk.  It is time the silliness stopped.”</a:t>
            </a:r>
            <a:r>
              <a:rPr lang="en-US" sz="4400" dirty="0">
                <a:effectLst/>
                <a:latin typeface="Times New Roman" panose="02020603050405020304" pitchFamily="18" charset="0"/>
                <a:ea typeface="Calibri" panose="020F0502020204030204" pitchFamily="34" charset="0"/>
              </a:rPr>
              <a:t> </a:t>
            </a:r>
            <a:endParaRPr lang="en-US" sz="4400" dirty="0">
              <a:cs typeface="Calibri" panose="020F0502020204030204"/>
            </a:endParaRPr>
          </a:p>
        </p:txBody>
      </p:sp>
    </p:spTree>
    <p:extLst>
      <p:ext uri="{BB962C8B-B14F-4D97-AF65-F5344CB8AC3E}">
        <p14:creationId xmlns:p14="http://schemas.microsoft.com/office/powerpoint/2010/main" val="3910804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7271A-8776-CA4C-D2CC-F96CF0295D42}"/>
              </a:ext>
            </a:extLst>
          </p:cNvPr>
          <p:cNvSpPr>
            <a:spLocks noGrp="1"/>
          </p:cNvSpPr>
          <p:nvPr>
            <p:ph idx="1"/>
          </p:nvPr>
        </p:nvSpPr>
        <p:spPr>
          <a:xfrm>
            <a:off x="838200" y="320040"/>
            <a:ext cx="10515600" cy="6286500"/>
          </a:xfrm>
        </p:spPr>
        <p:txBody>
          <a:bodyPr vert="horz" lIns="91440" tIns="45720" rIns="91440" bIns="45720" rtlCol="0" anchor="t">
            <a:normAutofit/>
          </a:bodyPr>
          <a:lstStyle/>
          <a:p>
            <a:pPr marL="0" indent="0">
              <a:buNone/>
            </a:pPr>
            <a:r>
              <a:rPr lang="en-US" sz="4400" i="1" dirty="0">
                <a:effectLst/>
                <a:latin typeface="Times New Roman" panose="02020603050405020304" pitchFamily="18" charset="0"/>
                <a:ea typeface="Calibri" panose="020F0502020204030204" pitchFamily="34" charset="0"/>
              </a:rPr>
              <a:t>It is an introduction, and also, if you will, an invitation.  </a:t>
            </a:r>
            <a:r>
              <a:rPr lang="en-US" sz="4400" i="1" dirty="0">
                <a:solidFill>
                  <a:srgbClr val="FFFF00"/>
                </a:solidFill>
                <a:effectLst/>
                <a:latin typeface="Times New Roman" panose="02020603050405020304" pitchFamily="18" charset="0"/>
                <a:ea typeface="Calibri" panose="020F0502020204030204" pitchFamily="34" charset="0"/>
              </a:rPr>
              <a:t>It is time that those who are trained theologically, gifted poetically, and literate musically (and this should include a number or pastor-theologians out there) write songs based on God’s Word, even and especially the songs of Moses, Deborah, Hannah, David, and Habakkuk.  </a:t>
            </a:r>
            <a:r>
              <a:rPr lang="en-US" sz="4400" i="1" dirty="0">
                <a:effectLst/>
                <a:latin typeface="Times New Roman" panose="02020603050405020304" pitchFamily="18" charset="0"/>
                <a:ea typeface="Calibri" panose="020F0502020204030204" pitchFamily="34" charset="0"/>
              </a:rPr>
              <a:t>It is time the silliness stopped.”</a:t>
            </a:r>
            <a:r>
              <a:rPr lang="en-US" sz="4400" dirty="0">
                <a:effectLst/>
                <a:latin typeface="Times New Roman" panose="02020603050405020304" pitchFamily="18" charset="0"/>
                <a:ea typeface="Calibri" panose="020F0502020204030204" pitchFamily="34" charset="0"/>
              </a:rPr>
              <a:t> </a:t>
            </a:r>
            <a:endParaRPr lang="en-US" sz="4400" dirty="0">
              <a:cs typeface="Calibri" panose="020F0502020204030204"/>
            </a:endParaRPr>
          </a:p>
        </p:txBody>
      </p:sp>
    </p:spTree>
    <p:extLst>
      <p:ext uri="{BB962C8B-B14F-4D97-AF65-F5344CB8AC3E}">
        <p14:creationId xmlns:p14="http://schemas.microsoft.com/office/powerpoint/2010/main" val="7882657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7271A-8776-CA4C-D2CC-F96CF0295D42}"/>
              </a:ext>
            </a:extLst>
          </p:cNvPr>
          <p:cNvSpPr>
            <a:spLocks noGrp="1"/>
          </p:cNvSpPr>
          <p:nvPr>
            <p:ph idx="1"/>
          </p:nvPr>
        </p:nvSpPr>
        <p:spPr>
          <a:xfrm>
            <a:off x="838200" y="320040"/>
            <a:ext cx="10515600" cy="6286500"/>
          </a:xfrm>
        </p:spPr>
        <p:txBody>
          <a:bodyPr vert="horz" lIns="91440" tIns="45720" rIns="91440" bIns="45720" rtlCol="0" anchor="t">
            <a:normAutofit/>
          </a:bodyPr>
          <a:lstStyle/>
          <a:p>
            <a:pPr marL="0" indent="0">
              <a:buNone/>
            </a:pPr>
            <a:r>
              <a:rPr lang="en-US" sz="4000" dirty="0">
                <a:cs typeface="Calibri" panose="020F0502020204030204"/>
              </a:rPr>
              <a:t>Colossians 3:16 (ESV)</a:t>
            </a:r>
          </a:p>
          <a:p>
            <a:pPr marL="0" indent="0">
              <a:buNone/>
            </a:pPr>
            <a:r>
              <a:rPr lang="en-US" sz="4000" b="1" i="1" dirty="0">
                <a:effectLst/>
                <a:latin typeface="Times New Roman" panose="02020603050405020304" pitchFamily="18" charset="0"/>
                <a:ea typeface="Calibri" panose="020F0502020204030204" pitchFamily="34" charset="0"/>
              </a:rPr>
              <a:t>“Let the word of Christ dwell in you richly, teaching and admonishing one another in all wisdom, </a:t>
            </a:r>
            <a:r>
              <a:rPr lang="en-US" sz="4000" b="1" i="1" dirty="0">
                <a:solidFill>
                  <a:srgbClr val="FFFF00"/>
                </a:solidFill>
                <a:effectLst/>
                <a:latin typeface="Times New Roman" panose="02020603050405020304" pitchFamily="18" charset="0"/>
                <a:ea typeface="Calibri" panose="020F0502020204030204" pitchFamily="34" charset="0"/>
              </a:rPr>
              <a:t>singing</a:t>
            </a:r>
            <a:r>
              <a:rPr lang="en-US" sz="4000" b="1" i="1" dirty="0">
                <a:effectLst/>
                <a:latin typeface="Times New Roman" panose="02020603050405020304" pitchFamily="18" charset="0"/>
                <a:ea typeface="Calibri" panose="020F0502020204030204" pitchFamily="34" charset="0"/>
              </a:rPr>
              <a:t> psalm and hymns and spiritual songs, </a:t>
            </a:r>
            <a:r>
              <a:rPr lang="en-US" sz="4000" b="1" i="1" dirty="0">
                <a:solidFill>
                  <a:srgbClr val="FFFF00"/>
                </a:solidFill>
                <a:effectLst/>
                <a:latin typeface="Times New Roman" panose="02020603050405020304" pitchFamily="18" charset="0"/>
                <a:ea typeface="Calibri" panose="020F0502020204030204" pitchFamily="34" charset="0"/>
              </a:rPr>
              <a:t>with thankfulness in your hearts to God</a:t>
            </a:r>
            <a:r>
              <a:rPr lang="en-US" sz="4000" b="1" i="1" dirty="0">
                <a:effectLst/>
                <a:latin typeface="Times New Roman" panose="02020603050405020304" pitchFamily="18" charset="0"/>
                <a:ea typeface="Calibri" panose="020F0502020204030204" pitchFamily="34" charset="0"/>
              </a:rPr>
              <a:t>.”</a:t>
            </a:r>
          </a:p>
          <a:p>
            <a:pPr marL="0" indent="0">
              <a:buNone/>
            </a:pPr>
            <a:r>
              <a:rPr lang="en-US" sz="4000" dirty="0">
                <a:latin typeface="Times New Roman" panose="02020603050405020304" pitchFamily="18" charset="0"/>
                <a:ea typeface="Calibri" panose="020F0502020204030204" pitchFamily="34" charset="0"/>
              </a:rPr>
              <a:t>(NKJV)</a:t>
            </a:r>
          </a:p>
          <a:p>
            <a:pPr marL="0" indent="0">
              <a:buNone/>
            </a:pPr>
            <a:r>
              <a:rPr lang="en-US" sz="4000" b="1" i="1" dirty="0">
                <a:effectLst/>
                <a:latin typeface="Times New Roman" panose="02020603050405020304" pitchFamily="18" charset="0"/>
                <a:ea typeface="Calibri" panose="020F0502020204030204" pitchFamily="34" charset="0"/>
              </a:rPr>
              <a:t>“Let the word of Christ dwell in you richly in all wisdom, teaching and admonishing one another in psalms and hymns and spiritual songs, </a:t>
            </a:r>
            <a:r>
              <a:rPr lang="en-US" sz="4000" b="1" i="1" dirty="0">
                <a:solidFill>
                  <a:srgbClr val="FFFF00"/>
                </a:solidFill>
                <a:effectLst/>
                <a:latin typeface="Times New Roman" panose="02020603050405020304" pitchFamily="18" charset="0"/>
                <a:ea typeface="Calibri" panose="020F0502020204030204" pitchFamily="34" charset="0"/>
              </a:rPr>
              <a:t>singing with grace in your hearts to the Lord</a:t>
            </a:r>
            <a:r>
              <a:rPr lang="en-US" sz="4000" b="1" i="1" dirty="0">
                <a:effectLst/>
                <a:latin typeface="Times New Roman" panose="02020603050405020304" pitchFamily="18" charset="0"/>
                <a:ea typeface="Calibri" panose="020F0502020204030204" pitchFamily="34" charset="0"/>
              </a:rPr>
              <a:t>.”</a:t>
            </a:r>
            <a:r>
              <a:rPr lang="en-US" sz="4000" dirty="0">
                <a:effectLst/>
                <a:latin typeface="Times New Roman" panose="02020603050405020304" pitchFamily="18" charset="0"/>
                <a:ea typeface="Calibri" panose="020F0502020204030204" pitchFamily="34" charset="0"/>
              </a:rPr>
              <a:t>  </a:t>
            </a:r>
            <a:endParaRPr lang="en-US" sz="4000" dirty="0">
              <a:cs typeface="Calibri" panose="020F0502020204030204"/>
            </a:endParaRPr>
          </a:p>
        </p:txBody>
      </p:sp>
    </p:spTree>
    <p:extLst>
      <p:ext uri="{BB962C8B-B14F-4D97-AF65-F5344CB8AC3E}">
        <p14:creationId xmlns:p14="http://schemas.microsoft.com/office/powerpoint/2010/main" val="36504693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7271A-8776-CA4C-D2CC-F96CF0295D42}"/>
              </a:ext>
            </a:extLst>
          </p:cNvPr>
          <p:cNvSpPr>
            <a:spLocks noGrp="1"/>
          </p:cNvSpPr>
          <p:nvPr>
            <p:ph idx="1"/>
          </p:nvPr>
        </p:nvSpPr>
        <p:spPr>
          <a:xfrm>
            <a:off x="838200" y="320040"/>
            <a:ext cx="10515600" cy="6286500"/>
          </a:xfrm>
        </p:spPr>
        <p:txBody>
          <a:bodyPr vert="horz" lIns="91440" tIns="45720" rIns="91440" bIns="45720" rtlCol="0" anchor="t">
            <a:normAutofit/>
          </a:bodyPr>
          <a:lstStyle/>
          <a:p>
            <a:pPr marL="0" indent="0">
              <a:buNone/>
            </a:pPr>
            <a:r>
              <a:rPr lang="en-US" sz="4000" dirty="0">
                <a:cs typeface="Calibri" panose="020F0502020204030204"/>
              </a:rPr>
              <a:t>Colossians 3:16 (ESV)</a:t>
            </a:r>
          </a:p>
          <a:p>
            <a:pPr marL="0" indent="0">
              <a:buNone/>
            </a:pPr>
            <a:r>
              <a:rPr lang="en-US" sz="4000" b="1" i="1" dirty="0">
                <a:effectLst/>
                <a:latin typeface="Times New Roman" panose="02020603050405020304" pitchFamily="18" charset="0"/>
                <a:ea typeface="Calibri" panose="020F0502020204030204" pitchFamily="34" charset="0"/>
              </a:rPr>
              <a:t>“Let the word of Christ dwell in you richly, teaching and admonishing one another in all wisdom, </a:t>
            </a:r>
            <a:r>
              <a:rPr lang="en-US" sz="4000" b="1" i="1" dirty="0">
                <a:solidFill>
                  <a:srgbClr val="FFFF00"/>
                </a:solidFill>
                <a:effectLst/>
                <a:latin typeface="Times New Roman" panose="02020603050405020304" pitchFamily="18" charset="0"/>
                <a:ea typeface="Calibri" panose="020F0502020204030204" pitchFamily="34" charset="0"/>
              </a:rPr>
              <a:t>singing</a:t>
            </a:r>
            <a:r>
              <a:rPr lang="en-US" sz="4000" b="1" i="1" dirty="0">
                <a:effectLst/>
                <a:latin typeface="Times New Roman" panose="02020603050405020304" pitchFamily="18" charset="0"/>
                <a:ea typeface="Calibri" panose="020F0502020204030204" pitchFamily="34" charset="0"/>
              </a:rPr>
              <a:t> psalm and hymns and spiritual songs, </a:t>
            </a:r>
            <a:r>
              <a:rPr lang="en-US" sz="4000" b="1" i="1" dirty="0">
                <a:solidFill>
                  <a:srgbClr val="FFFF00"/>
                </a:solidFill>
                <a:effectLst/>
                <a:latin typeface="Times New Roman" panose="02020603050405020304" pitchFamily="18" charset="0"/>
                <a:ea typeface="Calibri" panose="020F0502020204030204" pitchFamily="34" charset="0"/>
              </a:rPr>
              <a:t>with </a:t>
            </a:r>
            <a:r>
              <a:rPr lang="en-US" sz="4000" b="1" i="1" dirty="0">
                <a:solidFill>
                  <a:srgbClr val="00B0F0"/>
                </a:solidFill>
                <a:effectLst/>
                <a:latin typeface="Times New Roman" panose="02020603050405020304" pitchFamily="18" charset="0"/>
                <a:ea typeface="Calibri" panose="020F0502020204030204" pitchFamily="34" charset="0"/>
              </a:rPr>
              <a:t>thankfulness</a:t>
            </a:r>
            <a:r>
              <a:rPr lang="en-US" sz="4000" b="1" i="1" dirty="0">
                <a:solidFill>
                  <a:srgbClr val="FFFF00"/>
                </a:solidFill>
                <a:effectLst/>
                <a:latin typeface="Times New Roman" panose="02020603050405020304" pitchFamily="18" charset="0"/>
                <a:ea typeface="Calibri" panose="020F0502020204030204" pitchFamily="34" charset="0"/>
              </a:rPr>
              <a:t> in your hearts to God</a:t>
            </a:r>
            <a:r>
              <a:rPr lang="en-US" sz="4000" b="1" i="1" dirty="0">
                <a:effectLst/>
                <a:latin typeface="Times New Roman" panose="02020603050405020304" pitchFamily="18" charset="0"/>
                <a:ea typeface="Calibri" panose="020F0502020204030204" pitchFamily="34" charset="0"/>
              </a:rPr>
              <a:t>.”</a:t>
            </a:r>
          </a:p>
          <a:p>
            <a:pPr marL="0" indent="0">
              <a:buNone/>
            </a:pPr>
            <a:r>
              <a:rPr lang="en-US" sz="4000" dirty="0">
                <a:latin typeface="Times New Roman" panose="02020603050405020304" pitchFamily="18" charset="0"/>
                <a:ea typeface="Calibri" panose="020F0502020204030204" pitchFamily="34" charset="0"/>
              </a:rPr>
              <a:t>(NKJV)</a:t>
            </a:r>
          </a:p>
          <a:p>
            <a:pPr marL="0" indent="0">
              <a:buNone/>
            </a:pPr>
            <a:r>
              <a:rPr lang="en-US" sz="4000" b="1" i="1" dirty="0">
                <a:effectLst/>
                <a:latin typeface="Times New Roman" panose="02020603050405020304" pitchFamily="18" charset="0"/>
                <a:ea typeface="Calibri" panose="020F0502020204030204" pitchFamily="34" charset="0"/>
              </a:rPr>
              <a:t>“Let the word of Christ dwell in you richly in all wisdom, teaching and admonishing one another in psalms and hymns and spiritual songs, </a:t>
            </a:r>
            <a:r>
              <a:rPr lang="en-US" sz="4000" b="1" i="1" dirty="0">
                <a:solidFill>
                  <a:srgbClr val="FFFF00"/>
                </a:solidFill>
                <a:effectLst/>
                <a:latin typeface="Times New Roman" panose="02020603050405020304" pitchFamily="18" charset="0"/>
                <a:ea typeface="Calibri" panose="020F0502020204030204" pitchFamily="34" charset="0"/>
              </a:rPr>
              <a:t>singing with </a:t>
            </a:r>
            <a:r>
              <a:rPr lang="en-US" sz="4000" b="1" i="1" dirty="0">
                <a:solidFill>
                  <a:srgbClr val="00B0F0"/>
                </a:solidFill>
                <a:effectLst/>
                <a:latin typeface="Times New Roman" panose="02020603050405020304" pitchFamily="18" charset="0"/>
                <a:ea typeface="Calibri" panose="020F0502020204030204" pitchFamily="34" charset="0"/>
              </a:rPr>
              <a:t>grace</a:t>
            </a:r>
            <a:r>
              <a:rPr lang="en-US" sz="4000" b="1" i="1" dirty="0">
                <a:solidFill>
                  <a:srgbClr val="FFFF00"/>
                </a:solidFill>
                <a:effectLst/>
                <a:latin typeface="Times New Roman" panose="02020603050405020304" pitchFamily="18" charset="0"/>
                <a:ea typeface="Calibri" panose="020F0502020204030204" pitchFamily="34" charset="0"/>
              </a:rPr>
              <a:t> in your hearts to the Lord</a:t>
            </a:r>
            <a:r>
              <a:rPr lang="en-US" sz="4000" b="1" i="1" dirty="0">
                <a:effectLst/>
                <a:latin typeface="Times New Roman" panose="02020603050405020304" pitchFamily="18" charset="0"/>
                <a:ea typeface="Calibri" panose="020F0502020204030204" pitchFamily="34" charset="0"/>
              </a:rPr>
              <a:t>.”</a:t>
            </a:r>
            <a:r>
              <a:rPr lang="en-US" sz="4000" dirty="0">
                <a:effectLst/>
                <a:latin typeface="Times New Roman" panose="02020603050405020304" pitchFamily="18" charset="0"/>
                <a:ea typeface="Calibri" panose="020F0502020204030204" pitchFamily="34" charset="0"/>
              </a:rPr>
              <a:t>  </a:t>
            </a:r>
            <a:endParaRPr lang="en-US" sz="4000" dirty="0">
              <a:cs typeface="Calibri" panose="020F0502020204030204"/>
            </a:endParaRPr>
          </a:p>
        </p:txBody>
      </p:sp>
    </p:spTree>
    <p:extLst>
      <p:ext uri="{BB962C8B-B14F-4D97-AF65-F5344CB8AC3E}">
        <p14:creationId xmlns:p14="http://schemas.microsoft.com/office/powerpoint/2010/main" val="19080326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7271A-8776-CA4C-D2CC-F96CF0295D42}"/>
              </a:ext>
            </a:extLst>
          </p:cNvPr>
          <p:cNvSpPr>
            <a:spLocks noGrp="1"/>
          </p:cNvSpPr>
          <p:nvPr>
            <p:ph idx="1"/>
          </p:nvPr>
        </p:nvSpPr>
        <p:spPr>
          <a:xfrm>
            <a:off x="838200" y="320040"/>
            <a:ext cx="10515600" cy="6286500"/>
          </a:xfrm>
        </p:spPr>
        <p:txBody>
          <a:bodyPr vert="horz" lIns="91440" tIns="45720" rIns="91440" bIns="45720" rtlCol="0" anchor="t">
            <a:normAutofit/>
          </a:bodyPr>
          <a:lstStyle/>
          <a:p>
            <a:pPr marL="0" indent="0">
              <a:buNone/>
            </a:pPr>
            <a:r>
              <a:rPr lang="en-US" sz="4400" dirty="0">
                <a:effectLst/>
                <a:latin typeface="Times New Roman" panose="02020603050405020304" pitchFamily="18" charset="0"/>
                <a:ea typeface="Calibri" panose="020F0502020204030204" pitchFamily="34" charset="0"/>
              </a:rPr>
              <a:t>Grace … </a:t>
            </a:r>
            <a:r>
              <a:rPr lang="en-US" sz="4400" dirty="0" err="1">
                <a:effectLst/>
                <a:latin typeface="Times New Roman" panose="02020603050405020304" pitchFamily="18" charset="0"/>
                <a:ea typeface="Calibri" panose="020F0502020204030204" pitchFamily="34" charset="0"/>
              </a:rPr>
              <a:t>charis</a:t>
            </a:r>
            <a:r>
              <a:rPr lang="en-US" sz="4400" dirty="0">
                <a:effectLst/>
                <a:latin typeface="Times New Roman" panose="02020603050405020304" pitchFamily="18" charset="0"/>
                <a:ea typeface="Calibri" panose="020F0502020204030204" pitchFamily="34" charset="0"/>
              </a:rPr>
              <a:t> (</a:t>
            </a:r>
            <a:r>
              <a:rPr lang="en-US" sz="4400" dirty="0" err="1">
                <a:effectLst/>
                <a:latin typeface="Times New Roman" panose="02020603050405020304" pitchFamily="18" charset="0"/>
                <a:ea typeface="Calibri" panose="020F0502020204030204" pitchFamily="34" charset="0"/>
              </a:rPr>
              <a:t>χάρις</a:t>
            </a:r>
            <a:r>
              <a:rPr lang="en-US" sz="4400" dirty="0">
                <a:effectLst/>
                <a:latin typeface="Times New Roman" panose="02020603050405020304" pitchFamily="18" charset="0"/>
                <a:ea typeface="Calibri" panose="020F0502020204030204" pitchFamily="34" charset="0"/>
              </a:rPr>
              <a:t>)</a:t>
            </a:r>
          </a:p>
          <a:p>
            <a:pPr marL="0" indent="0">
              <a:buNone/>
            </a:pPr>
            <a:r>
              <a:rPr lang="en-US" sz="4400" dirty="0">
                <a:latin typeface="Times New Roman" panose="02020603050405020304" pitchFamily="18" charset="0"/>
                <a:cs typeface="Calibri" panose="020F0502020204030204"/>
              </a:rPr>
              <a:t>Strong’s </a:t>
            </a:r>
            <a:r>
              <a:rPr lang="en-US" sz="4400" i="1" dirty="0">
                <a:effectLst/>
                <a:latin typeface="Times New Roman" panose="02020603050405020304" pitchFamily="18" charset="0"/>
                <a:ea typeface="Calibri" panose="020F0502020204030204" pitchFamily="34" charset="0"/>
              </a:rPr>
              <a:t>“From G5463; graciousness (as gratifying) of manner or act (abstract or concrete; literal figurative or spiritual; especially the divine influence upon the heart and its reflection in the life; including gratitude): - acceptable benefit </a:t>
            </a:r>
            <a:r>
              <a:rPr lang="en-US" sz="4400" i="1" dirty="0" err="1">
                <a:effectLst/>
                <a:latin typeface="Times New Roman" panose="02020603050405020304" pitchFamily="18" charset="0"/>
                <a:ea typeface="Calibri" panose="020F0502020204030204" pitchFamily="34" charset="0"/>
              </a:rPr>
              <a:t>favour</a:t>
            </a:r>
            <a:r>
              <a:rPr lang="en-US" sz="4400" i="1" dirty="0">
                <a:effectLst/>
                <a:latin typeface="Times New Roman" panose="02020603050405020304" pitchFamily="18" charset="0"/>
                <a:ea typeface="Calibri" panose="020F0502020204030204" pitchFamily="34" charset="0"/>
              </a:rPr>
              <a:t> gift grace (</a:t>
            </a:r>
            <a:r>
              <a:rPr lang="en-US" sz="4400" i="1" dirty="0" err="1">
                <a:effectLst/>
                <a:latin typeface="Times New Roman" panose="02020603050405020304" pitchFamily="18" charset="0"/>
                <a:ea typeface="Calibri" panose="020F0502020204030204" pitchFamily="34" charset="0"/>
              </a:rPr>
              <a:t>ious</a:t>
            </a:r>
            <a:r>
              <a:rPr lang="en-US" sz="4400" i="1" dirty="0">
                <a:effectLst/>
                <a:latin typeface="Times New Roman" panose="02020603050405020304" pitchFamily="18" charset="0"/>
                <a:ea typeface="Calibri" panose="020F0502020204030204" pitchFamily="34" charset="0"/>
              </a:rPr>
              <a:t>) joy liberality pleasure thank (-s -worthy).”</a:t>
            </a:r>
            <a:endParaRPr lang="en-US" sz="4400" dirty="0">
              <a:cs typeface="Calibri" panose="020F0502020204030204"/>
            </a:endParaRPr>
          </a:p>
        </p:txBody>
      </p:sp>
    </p:spTree>
    <p:extLst>
      <p:ext uri="{BB962C8B-B14F-4D97-AF65-F5344CB8AC3E}">
        <p14:creationId xmlns:p14="http://schemas.microsoft.com/office/powerpoint/2010/main" val="12888106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7271A-8776-CA4C-D2CC-F96CF0295D42}"/>
              </a:ext>
            </a:extLst>
          </p:cNvPr>
          <p:cNvSpPr>
            <a:spLocks noGrp="1"/>
          </p:cNvSpPr>
          <p:nvPr>
            <p:ph idx="1"/>
          </p:nvPr>
        </p:nvSpPr>
        <p:spPr>
          <a:xfrm>
            <a:off x="838200" y="164123"/>
            <a:ext cx="10515600" cy="6693877"/>
          </a:xfrm>
        </p:spPr>
        <p:txBody>
          <a:bodyPr vert="horz" lIns="91440" tIns="45720" rIns="91440" bIns="45720" rtlCol="0" anchor="t">
            <a:normAutofit fontScale="92500"/>
          </a:bodyPr>
          <a:lstStyle/>
          <a:p>
            <a:pPr marL="0" indent="0">
              <a:buNone/>
            </a:pPr>
            <a:r>
              <a:rPr lang="en-US" sz="4400" dirty="0">
                <a:effectLst/>
                <a:latin typeface="Times New Roman" panose="02020603050405020304" pitchFamily="18" charset="0"/>
                <a:ea typeface="Calibri" panose="020F0502020204030204" pitchFamily="34" charset="0"/>
              </a:rPr>
              <a:t>Grace … </a:t>
            </a:r>
            <a:r>
              <a:rPr lang="en-US" sz="4400" dirty="0" err="1">
                <a:effectLst/>
                <a:latin typeface="Times New Roman" panose="02020603050405020304" pitchFamily="18" charset="0"/>
                <a:ea typeface="Calibri" panose="020F0502020204030204" pitchFamily="34" charset="0"/>
              </a:rPr>
              <a:t>charis</a:t>
            </a:r>
            <a:r>
              <a:rPr lang="en-US" sz="4400" dirty="0">
                <a:effectLst/>
                <a:latin typeface="Times New Roman" panose="02020603050405020304" pitchFamily="18" charset="0"/>
                <a:ea typeface="Calibri" panose="020F0502020204030204" pitchFamily="34" charset="0"/>
              </a:rPr>
              <a:t> (</a:t>
            </a:r>
            <a:r>
              <a:rPr lang="en-US" sz="4400" dirty="0" err="1">
                <a:effectLst/>
                <a:latin typeface="Times New Roman" panose="02020603050405020304" pitchFamily="18" charset="0"/>
                <a:ea typeface="Calibri" panose="020F0502020204030204" pitchFamily="34" charset="0"/>
              </a:rPr>
              <a:t>χάρις</a:t>
            </a:r>
            <a:r>
              <a:rPr lang="en-US" sz="4400" dirty="0">
                <a:effectLst/>
                <a:latin typeface="Times New Roman" panose="02020603050405020304" pitchFamily="18" charset="0"/>
                <a:ea typeface="Calibri" panose="020F0502020204030204" pitchFamily="34" charset="0"/>
              </a:rPr>
              <a:t>)</a:t>
            </a:r>
          </a:p>
          <a:p>
            <a:pPr marL="0" indent="0">
              <a:buNone/>
            </a:pPr>
            <a:r>
              <a:rPr lang="en-US" sz="3600" dirty="0">
                <a:latin typeface="Times New Roman" panose="02020603050405020304" pitchFamily="18" charset="0"/>
                <a:cs typeface="Calibri" panose="020F0502020204030204"/>
              </a:rPr>
              <a:t>Thayer’s </a:t>
            </a:r>
          </a:p>
          <a:p>
            <a:pPr marL="0" indent="0">
              <a:buNone/>
            </a:pPr>
            <a:r>
              <a:rPr lang="en-US" sz="3600" i="1" dirty="0">
                <a:effectLst/>
                <a:latin typeface="Times New Roman" panose="02020603050405020304" pitchFamily="18" charset="0"/>
                <a:ea typeface="Calibri" panose="020F0502020204030204" pitchFamily="34" charset="0"/>
              </a:rPr>
              <a:t>“</a:t>
            </a:r>
            <a:r>
              <a:rPr lang="en-US" sz="3600" b="1" i="1" dirty="0">
                <a:effectLst/>
                <a:latin typeface="Times New Roman" panose="02020603050405020304" pitchFamily="18" charset="0"/>
                <a:ea typeface="Calibri" panose="020F0502020204030204" pitchFamily="34" charset="0"/>
              </a:rPr>
              <a:t>1. </a:t>
            </a:r>
            <a:r>
              <a:rPr lang="en-US" sz="3600" i="1" dirty="0">
                <a:effectLst/>
                <a:latin typeface="Times New Roman" panose="02020603050405020304" pitchFamily="18" charset="0"/>
                <a:ea typeface="Calibri" panose="020F0502020204030204" pitchFamily="34" charset="0"/>
              </a:rPr>
              <a:t>grace </a:t>
            </a:r>
          </a:p>
          <a:p>
            <a:pPr marL="0" indent="0">
              <a:buNone/>
            </a:pPr>
            <a:r>
              <a:rPr lang="en-US" sz="3600" b="1" i="1" dirty="0">
                <a:latin typeface="Times New Roman" panose="02020603050405020304" pitchFamily="18" charset="0"/>
                <a:ea typeface="Calibri" panose="020F0502020204030204" pitchFamily="34" charset="0"/>
              </a:rPr>
              <a:t>	</a:t>
            </a:r>
            <a:r>
              <a:rPr lang="en-US" sz="3600" b="1" i="1" dirty="0">
                <a:effectLst/>
                <a:latin typeface="Times New Roman" panose="02020603050405020304" pitchFamily="18" charset="0"/>
                <a:ea typeface="Calibri" panose="020F0502020204030204" pitchFamily="34" charset="0"/>
              </a:rPr>
              <a:t>a. </a:t>
            </a:r>
            <a:r>
              <a:rPr lang="en-US" sz="3600" i="1" dirty="0">
                <a:effectLst/>
                <a:latin typeface="Times New Roman" panose="02020603050405020304" pitchFamily="18" charset="0"/>
                <a:ea typeface="Calibri" panose="020F0502020204030204" pitchFamily="34" charset="0"/>
              </a:rPr>
              <a:t>that which affords joy, pleasure, delight,   </a:t>
            </a:r>
          </a:p>
          <a:p>
            <a:pPr marL="0" indent="0">
              <a:buNone/>
            </a:pPr>
            <a:r>
              <a:rPr lang="en-US" sz="3600" i="1" dirty="0">
                <a:latin typeface="Times New Roman" panose="02020603050405020304" pitchFamily="18" charset="0"/>
                <a:ea typeface="Calibri" panose="020F0502020204030204" pitchFamily="34" charset="0"/>
              </a:rPr>
              <a:t>            </a:t>
            </a:r>
            <a:r>
              <a:rPr lang="en-US" sz="3600" i="1" dirty="0">
                <a:effectLst/>
                <a:latin typeface="Times New Roman" panose="02020603050405020304" pitchFamily="18" charset="0"/>
                <a:ea typeface="Calibri" panose="020F0502020204030204" pitchFamily="34" charset="0"/>
              </a:rPr>
              <a:t>sweetness, charm, loveliness: grace of speech </a:t>
            </a:r>
          </a:p>
          <a:p>
            <a:pPr marL="0" indent="0">
              <a:buNone/>
            </a:pPr>
            <a:r>
              <a:rPr lang="en-US" sz="3600" b="1" i="1" dirty="0">
                <a:effectLst/>
                <a:latin typeface="Times New Roman" panose="02020603050405020304" pitchFamily="18" charset="0"/>
                <a:ea typeface="Calibri" panose="020F0502020204030204" pitchFamily="34" charset="0"/>
              </a:rPr>
              <a:t>2.</a:t>
            </a:r>
            <a:r>
              <a:rPr lang="en-US" sz="3600" i="1" dirty="0">
                <a:effectLst/>
                <a:latin typeface="Times New Roman" panose="02020603050405020304" pitchFamily="18" charset="0"/>
                <a:ea typeface="Calibri" panose="020F0502020204030204" pitchFamily="34" charset="0"/>
              </a:rPr>
              <a:t> good will, loving-kindness, </a:t>
            </a:r>
            <a:r>
              <a:rPr lang="en-US" sz="3600" i="1" dirty="0" err="1">
                <a:effectLst/>
                <a:latin typeface="Times New Roman" panose="02020603050405020304" pitchFamily="18" charset="0"/>
                <a:ea typeface="Calibri" panose="020F0502020204030204" pitchFamily="34" charset="0"/>
              </a:rPr>
              <a:t>favour</a:t>
            </a:r>
            <a:r>
              <a:rPr lang="en-US" sz="3600" i="1" dirty="0">
                <a:effectLst/>
                <a:latin typeface="Times New Roman" panose="02020603050405020304" pitchFamily="18" charset="0"/>
                <a:ea typeface="Calibri" panose="020F0502020204030204" pitchFamily="34" charset="0"/>
              </a:rPr>
              <a:t> </a:t>
            </a:r>
          </a:p>
          <a:p>
            <a:pPr marL="0" indent="0">
              <a:buNone/>
            </a:pPr>
            <a:r>
              <a:rPr lang="en-US" sz="3600" i="1" dirty="0">
                <a:effectLst/>
                <a:latin typeface="Times New Roman" panose="02020603050405020304" pitchFamily="18" charset="0"/>
                <a:ea typeface="Calibri" panose="020F0502020204030204" pitchFamily="34" charset="0"/>
              </a:rPr>
              <a:t>	a. of the merciful kindness by which God, exerting  </a:t>
            </a:r>
          </a:p>
          <a:p>
            <a:pPr marL="0" indent="0">
              <a:buNone/>
            </a:pPr>
            <a:r>
              <a:rPr lang="en-US" sz="3600" i="1" dirty="0">
                <a:latin typeface="Times New Roman" panose="02020603050405020304" pitchFamily="18" charset="0"/>
                <a:ea typeface="Calibri" panose="020F0502020204030204" pitchFamily="34" charset="0"/>
              </a:rPr>
              <a:t>            </a:t>
            </a:r>
            <a:r>
              <a:rPr lang="en-US" sz="3600" i="1" dirty="0">
                <a:effectLst/>
                <a:latin typeface="Times New Roman" panose="02020603050405020304" pitchFamily="18" charset="0"/>
                <a:ea typeface="Calibri" panose="020F0502020204030204" pitchFamily="34" charset="0"/>
              </a:rPr>
              <a:t>his holy influence upon souls, turns them to  </a:t>
            </a:r>
          </a:p>
          <a:p>
            <a:pPr marL="0" indent="0">
              <a:buNone/>
            </a:pPr>
            <a:r>
              <a:rPr lang="en-US" sz="3600" i="1" dirty="0">
                <a:latin typeface="Times New Roman" panose="02020603050405020304" pitchFamily="18" charset="0"/>
                <a:ea typeface="Calibri" panose="020F0502020204030204" pitchFamily="34" charset="0"/>
              </a:rPr>
              <a:t>            </a:t>
            </a:r>
            <a:r>
              <a:rPr lang="en-US" sz="3600" i="1" dirty="0">
                <a:effectLst/>
                <a:latin typeface="Times New Roman" panose="02020603050405020304" pitchFamily="18" charset="0"/>
                <a:ea typeface="Calibri" panose="020F0502020204030204" pitchFamily="34" charset="0"/>
              </a:rPr>
              <a:t>Christ, keeps, strengthens, increases them in </a:t>
            </a:r>
          </a:p>
          <a:p>
            <a:pPr marL="0" indent="0">
              <a:buNone/>
            </a:pPr>
            <a:r>
              <a:rPr lang="en-US" sz="3600" i="1" dirty="0">
                <a:latin typeface="Times New Roman" panose="02020603050405020304" pitchFamily="18" charset="0"/>
                <a:ea typeface="Calibri" panose="020F0502020204030204" pitchFamily="34" charset="0"/>
              </a:rPr>
              <a:t>            </a:t>
            </a:r>
            <a:r>
              <a:rPr lang="en-US" sz="3600" i="1" dirty="0">
                <a:effectLst/>
                <a:latin typeface="Times New Roman" panose="02020603050405020304" pitchFamily="18" charset="0"/>
                <a:ea typeface="Calibri" panose="020F0502020204030204" pitchFamily="34" charset="0"/>
              </a:rPr>
              <a:t>Christian faith, knowledge, affection, and </a:t>
            </a:r>
          </a:p>
          <a:p>
            <a:pPr marL="0" indent="0">
              <a:buNone/>
            </a:pPr>
            <a:r>
              <a:rPr lang="en-US" sz="3600" i="1" dirty="0">
                <a:effectLst/>
                <a:latin typeface="Times New Roman" panose="02020603050405020304" pitchFamily="18" charset="0"/>
                <a:ea typeface="Calibri" panose="020F0502020204030204" pitchFamily="34" charset="0"/>
              </a:rPr>
              <a:t>            kindles them to the exercise of the Christian virtues</a:t>
            </a:r>
            <a:endParaRPr lang="en-US" sz="3600" dirty="0">
              <a:cs typeface="Calibri" panose="020F0502020204030204"/>
            </a:endParaRPr>
          </a:p>
        </p:txBody>
      </p:sp>
    </p:spTree>
    <p:extLst>
      <p:ext uri="{BB962C8B-B14F-4D97-AF65-F5344CB8AC3E}">
        <p14:creationId xmlns:p14="http://schemas.microsoft.com/office/powerpoint/2010/main" val="38834718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7271A-8776-CA4C-D2CC-F96CF0295D42}"/>
              </a:ext>
            </a:extLst>
          </p:cNvPr>
          <p:cNvSpPr>
            <a:spLocks noGrp="1"/>
          </p:cNvSpPr>
          <p:nvPr>
            <p:ph idx="1"/>
          </p:nvPr>
        </p:nvSpPr>
        <p:spPr>
          <a:xfrm>
            <a:off x="838200" y="320040"/>
            <a:ext cx="10515600" cy="6286500"/>
          </a:xfrm>
        </p:spPr>
        <p:txBody>
          <a:bodyPr vert="horz" lIns="91440" tIns="45720" rIns="91440" bIns="45720" rtlCol="0" anchor="t">
            <a:normAutofit/>
          </a:bodyPr>
          <a:lstStyle/>
          <a:p>
            <a:pPr marL="0" indent="0">
              <a:buNone/>
            </a:pPr>
            <a:r>
              <a:rPr lang="en-US" sz="4400" dirty="0">
                <a:effectLst/>
                <a:latin typeface="Times New Roman" panose="02020603050405020304" pitchFamily="18" charset="0"/>
                <a:ea typeface="Calibri" panose="020F0502020204030204" pitchFamily="34" charset="0"/>
              </a:rPr>
              <a:t>Grace … </a:t>
            </a:r>
            <a:r>
              <a:rPr lang="en-US" sz="4400" dirty="0" err="1">
                <a:effectLst/>
                <a:latin typeface="Times New Roman" panose="02020603050405020304" pitchFamily="18" charset="0"/>
                <a:ea typeface="Calibri" panose="020F0502020204030204" pitchFamily="34" charset="0"/>
              </a:rPr>
              <a:t>charis</a:t>
            </a:r>
            <a:r>
              <a:rPr lang="en-US" sz="4400" dirty="0">
                <a:effectLst/>
                <a:latin typeface="Times New Roman" panose="02020603050405020304" pitchFamily="18" charset="0"/>
                <a:ea typeface="Calibri" panose="020F0502020204030204" pitchFamily="34" charset="0"/>
              </a:rPr>
              <a:t> (</a:t>
            </a:r>
            <a:r>
              <a:rPr lang="en-US" sz="4400" dirty="0" err="1">
                <a:effectLst/>
                <a:latin typeface="Times New Roman" panose="02020603050405020304" pitchFamily="18" charset="0"/>
                <a:ea typeface="Calibri" panose="020F0502020204030204" pitchFamily="34" charset="0"/>
              </a:rPr>
              <a:t>χάρις</a:t>
            </a:r>
            <a:r>
              <a:rPr lang="en-US" sz="4400" dirty="0">
                <a:effectLst/>
                <a:latin typeface="Times New Roman" panose="02020603050405020304" pitchFamily="18" charset="0"/>
                <a:ea typeface="Calibri" panose="020F0502020204030204" pitchFamily="34" charset="0"/>
              </a:rPr>
              <a:t>)</a:t>
            </a:r>
          </a:p>
          <a:p>
            <a:pPr marL="0" indent="0">
              <a:buNone/>
            </a:pPr>
            <a:r>
              <a:rPr lang="en-US" sz="3600" dirty="0">
                <a:latin typeface="Times New Roman" panose="02020603050405020304" pitchFamily="18" charset="0"/>
                <a:cs typeface="Calibri" panose="020F0502020204030204"/>
              </a:rPr>
              <a:t>Thayer’s </a:t>
            </a:r>
          </a:p>
          <a:p>
            <a:pPr marL="0" indent="0">
              <a:buNone/>
            </a:pPr>
            <a:r>
              <a:rPr lang="en-US" sz="3600" b="1" i="1" dirty="0">
                <a:effectLst/>
                <a:latin typeface="Times New Roman" panose="02020603050405020304" pitchFamily="18" charset="0"/>
                <a:ea typeface="Calibri" panose="020F0502020204030204" pitchFamily="34" charset="0"/>
              </a:rPr>
              <a:t>3. </a:t>
            </a:r>
            <a:r>
              <a:rPr lang="en-US" sz="3600" i="1" dirty="0">
                <a:effectLst/>
                <a:latin typeface="Times New Roman" panose="02020603050405020304" pitchFamily="18" charset="0"/>
                <a:ea typeface="Calibri" panose="020F0502020204030204" pitchFamily="34" charset="0"/>
              </a:rPr>
              <a:t>what is due to grace </a:t>
            </a:r>
          </a:p>
          <a:p>
            <a:pPr marL="0" indent="0">
              <a:buNone/>
            </a:pPr>
            <a:r>
              <a:rPr lang="en-US" sz="3600" i="1" dirty="0">
                <a:latin typeface="Times New Roman" panose="02020603050405020304" pitchFamily="18" charset="0"/>
                <a:ea typeface="Calibri" panose="020F0502020204030204" pitchFamily="34" charset="0"/>
              </a:rPr>
              <a:t>	</a:t>
            </a:r>
            <a:r>
              <a:rPr lang="en-US" sz="3600" i="1" dirty="0">
                <a:effectLst/>
                <a:latin typeface="Times New Roman" panose="02020603050405020304" pitchFamily="18" charset="0"/>
                <a:ea typeface="Calibri" panose="020F0502020204030204" pitchFamily="34" charset="0"/>
              </a:rPr>
              <a:t>a. the spiritual condition of one governed by the </a:t>
            </a:r>
          </a:p>
          <a:p>
            <a:pPr marL="0" indent="0">
              <a:buNone/>
            </a:pPr>
            <a:r>
              <a:rPr lang="en-US" sz="3600" i="1" dirty="0">
                <a:latin typeface="Times New Roman" panose="02020603050405020304" pitchFamily="18" charset="0"/>
                <a:ea typeface="Calibri" panose="020F0502020204030204" pitchFamily="34" charset="0"/>
              </a:rPr>
              <a:t>            </a:t>
            </a:r>
            <a:r>
              <a:rPr lang="en-US" sz="3600" i="1" dirty="0">
                <a:effectLst/>
                <a:latin typeface="Times New Roman" panose="02020603050405020304" pitchFamily="18" charset="0"/>
                <a:ea typeface="Calibri" panose="020F0502020204030204" pitchFamily="34" charset="0"/>
              </a:rPr>
              <a:t>power of divine grace </a:t>
            </a:r>
          </a:p>
          <a:p>
            <a:pPr marL="0" indent="0">
              <a:buNone/>
            </a:pPr>
            <a:r>
              <a:rPr lang="en-US" sz="3600" b="1" i="1" dirty="0">
                <a:effectLst/>
                <a:latin typeface="Times New Roman" panose="02020603050405020304" pitchFamily="18" charset="0"/>
                <a:ea typeface="Calibri" panose="020F0502020204030204" pitchFamily="34" charset="0"/>
              </a:rPr>
              <a:t>	b.</a:t>
            </a:r>
            <a:r>
              <a:rPr lang="en-US" sz="3600" i="1" dirty="0">
                <a:effectLst/>
                <a:latin typeface="Times New Roman" panose="02020603050405020304" pitchFamily="18" charset="0"/>
                <a:ea typeface="Calibri" panose="020F0502020204030204" pitchFamily="34" charset="0"/>
              </a:rPr>
              <a:t> the token or proof of grace, benefit </a:t>
            </a:r>
          </a:p>
          <a:p>
            <a:pPr marL="0" indent="0">
              <a:buNone/>
            </a:pPr>
            <a:r>
              <a:rPr lang="en-US" sz="3600" i="1" dirty="0">
                <a:effectLst/>
                <a:latin typeface="Times New Roman" panose="02020603050405020304" pitchFamily="18" charset="0"/>
                <a:ea typeface="Calibri" panose="020F0502020204030204" pitchFamily="34" charset="0"/>
              </a:rPr>
              <a:t>		1. a gift of grace </a:t>
            </a:r>
          </a:p>
          <a:p>
            <a:pPr marL="0" indent="0">
              <a:buNone/>
            </a:pPr>
            <a:r>
              <a:rPr lang="en-US" sz="3600" b="1" i="1" dirty="0">
                <a:effectLst/>
                <a:latin typeface="Times New Roman" panose="02020603050405020304" pitchFamily="18" charset="0"/>
                <a:ea typeface="Calibri" panose="020F0502020204030204" pitchFamily="34" charset="0"/>
              </a:rPr>
              <a:t>		2.</a:t>
            </a:r>
            <a:r>
              <a:rPr lang="en-US" sz="3600" i="1" dirty="0">
                <a:effectLst/>
                <a:latin typeface="Times New Roman" panose="02020603050405020304" pitchFamily="18" charset="0"/>
                <a:ea typeface="Calibri" panose="020F0502020204030204" pitchFamily="34" charset="0"/>
              </a:rPr>
              <a:t> benefit, bounty </a:t>
            </a:r>
          </a:p>
          <a:p>
            <a:pPr marL="0" indent="0">
              <a:buNone/>
            </a:pPr>
            <a:r>
              <a:rPr lang="en-US" sz="3600" b="1" i="1" dirty="0">
                <a:effectLst/>
                <a:latin typeface="Times New Roman" panose="02020603050405020304" pitchFamily="18" charset="0"/>
                <a:ea typeface="Calibri" panose="020F0502020204030204" pitchFamily="34" charset="0"/>
              </a:rPr>
              <a:t>4.</a:t>
            </a:r>
            <a:r>
              <a:rPr lang="en-US" sz="3600" i="1" dirty="0">
                <a:effectLst/>
                <a:latin typeface="Times New Roman" panose="02020603050405020304" pitchFamily="18" charset="0"/>
                <a:ea typeface="Calibri" panose="020F0502020204030204" pitchFamily="34" charset="0"/>
              </a:rPr>
              <a:t> thanks, (for benefits, services, </a:t>
            </a:r>
            <a:r>
              <a:rPr lang="en-US" sz="3600" i="1" dirty="0" err="1">
                <a:effectLst/>
                <a:latin typeface="Times New Roman" panose="02020603050405020304" pitchFamily="18" charset="0"/>
                <a:ea typeface="Calibri" panose="020F0502020204030204" pitchFamily="34" charset="0"/>
              </a:rPr>
              <a:t>favours</a:t>
            </a:r>
            <a:r>
              <a:rPr lang="en-US" sz="3600" i="1" dirty="0">
                <a:effectLst/>
                <a:latin typeface="Times New Roman" panose="02020603050405020304" pitchFamily="18" charset="0"/>
                <a:ea typeface="Calibri" panose="020F0502020204030204" pitchFamily="34" charset="0"/>
              </a:rPr>
              <a:t>), recompense,   </a:t>
            </a:r>
          </a:p>
          <a:p>
            <a:pPr marL="0" indent="0">
              <a:buNone/>
            </a:pPr>
            <a:r>
              <a:rPr lang="en-US" sz="3600" i="1" dirty="0">
                <a:latin typeface="Times New Roman" panose="02020603050405020304" pitchFamily="18" charset="0"/>
                <a:ea typeface="Calibri" panose="020F0502020204030204" pitchFamily="34" charset="0"/>
              </a:rPr>
              <a:t>    </a:t>
            </a:r>
            <a:r>
              <a:rPr lang="en-US" sz="3600" i="1" dirty="0">
                <a:effectLst/>
                <a:latin typeface="Times New Roman" panose="02020603050405020304" pitchFamily="18" charset="0"/>
                <a:ea typeface="Calibri" panose="020F0502020204030204" pitchFamily="34" charset="0"/>
              </a:rPr>
              <a:t>reward.”</a:t>
            </a:r>
            <a:r>
              <a:rPr lang="en-US" sz="3600" dirty="0">
                <a:effectLst/>
                <a:latin typeface="Times New Roman" panose="02020603050405020304" pitchFamily="18" charset="0"/>
                <a:ea typeface="Calibri" panose="020F0502020204030204" pitchFamily="34" charset="0"/>
              </a:rPr>
              <a:t> </a:t>
            </a:r>
            <a:endParaRPr lang="en-US" sz="3600" dirty="0">
              <a:cs typeface="Calibri" panose="020F0502020204030204"/>
            </a:endParaRPr>
          </a:p>
        </p:txBody>
      </p:sp>
    </p:spTree>
    <p:extLst>
      <p:ext uri="{BB962C8B-B14F-4D97-AF65-F5344CB8AC3E}">
        <p14:creationId xmlns:p14="http://schemas.microsoft.com/office/powerpoint/2010/main" val="27912746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7271A-8776-CA4C-D2CC-F96CF0295D42}"/>
              </a:ext>
            </a:extLst>
          </p:cNvPr>
          <p:cNvSpPr>
            <a:spLocks noGrp="1"/>
          </p:cNvSpPr>
          <p:nvPr>
            <p:ph idx="1"/>
          </p:nvPr>
        </p:nvSpPr>
        <p:spPr>
          <a:xfrm>
            <a:off x="838200" y="320040"/>
            <a:ext cx="10515600" cy="6286500"/>
          </a:xfrm>
        </p:spPr>
        <p:txBody>
          <a:bodyPr vert="horz" lIns="91440" tIns="45720" rIns="91440" bIns="45720" rtlCol="0" anchor="t">
            <a:normAutofit/>
          </a:bodyPr>
          <a:lstStyle/>
          <a:p>
            <a:pPr marL="0" indent="0">
              <a:buNone/>
            </a:pPr>
            <a:r>
              <a:rPr lang="en-US" sz="4000" dirty="0">
                <a:solidFill>
                  <a:srgbClr val="FFFF00"/>
                </a:solidFill>
                <a:effectLst/>
                <a:latin typeface="Times New Roman" panose="02020603050405020304" pitchFamily="18" charset="0"/>
                <a:ea typeface="Calibri" panose="020F0502020204030204" pitchFamily="34" charset="0"/>
              </a:rPr>
              <a:t>If the word of Christ dwelling within the believer is not something that is highly valued</a:t>
            </a:r>
            <a:r>
              <a:rPr lang="en-US" sz="4000" dirty="0">
                <a:solidFill>
                  <a:srgbClr val="FFFF00"/>
                </a:solidFill>
                <a:latin typeface="Times New Roman" panose="02020603050405020304" pitchFamily="18" charset="0"/>
                <a:ea typeface="Calibri" panose="020F0502020204030204" pitchFamily="34" charset="0"/>
              </a:rPr>
              <a:t>, </a:t>
            </a:r>
            <a:r>
              <a:rPr lang="en-US" sz="4000" dirty="0">
                <a:solidFill>
                  <a:srgbClr val="FFFF00"/>
                </a:solidFill>
                <a:effectLst/>
                <a:latin typeface="Times New Roman" panose="02020603050405020304" pitchFamily="18" charset="0"/>
                <a:ea typeface="Calibri" panose="020F0502020204030204" pitchFamily="34" charset="0"/>
              </a:rPr>
              <a:t>chances are that:</a:t>
            </a:r>
          </a:p>
          <a:p>
            <a:r>
              <a:rPr lang="en-US" sz="4000" dirty="0">
                <a:solidFill>
                  <a:srgbClr val="00B0F0"/>
                </a:solidFill>
                <a:effectLst/>
                <a:latin typeface="Times New Roman" panose="02020603050405020304" pitchFamily="18" charset="0"/>
                <a:ea typeface="Calibri" panose="020F0502020204030204" pitchFamily="34" charset="0"/>
              </a:rPr>
              <a:t>thankfulness to God is going to be more of an afterthought, resulting in bitterness over adverse circumstances that befalls that person. </a:t>
            </a:r>
            <a:endParaRPr lang="en-US" sz="4000" dirty="0">
              <a:solidFill>
                <a:srgbClr val="00B0F0"/>
              </a:solidFill>
              <a:cs typeface="Calibri" panose="020F0502020204030204"/>
            </a:endParaRPr>
          </a:p>
        </p:txBody>
      </p:sp>
    </p:spTree>
    <p:extLst>
      <p:ext uri="{BB962C8B-B14F-4D97-AF65-F5344CB8AC3E}">
        <p14:creationId xmlns:p14="http://schemas.microsoft.com/office/powerpoint/2010/main" val="26481996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7271A-8776-CA4C-D2CC-F96CF0295D42}"/>
              </a:ext>
            </a:extLst>
          </p:cNvPr>
          <p:cNvSpPr>
            <a:spLocks noGrp="1"/>
          </p:cNvSpPr>
          <p:nvPr>
            <p:ph idx="1"/>
          </p:nvPr>
        </p:nvSpPr>
        <p:spPr>
          <a:xfrm>
            <a:off x="838200" y="320040"/>
            <a:ext cx="10515600" cy="6286500"/>
          </a:xfrm>
        </p:spPr>
        <p:txBody>
          <a:bodyPr vert="horz" lIns="91440" tIns="45720" rIns="91440" bIns="45720" rtlCol="0" anchor="t">
            <a:normAutofit/>
          </a:bodyPr>
          <a:lstStyle/>
          <a:p>
            <a:pPr marL="0" indent="0">
              <a:buNone/>
            </a:pPr>
            <a:r>
              <a:rPr lang="en-US" sz="4000" dirty="0">
                <a:solidFill>
                  <a:srgbClr val="FFFF00"/>
                </a:solidFill>
                <a:effectLst/>
                <a:latin typeface="Times New Roman" panose="02020603050405020304" pitchFamily="18" charset="0"/>
                <a:ea typeface="Calibri" panose="020F0502020204030204" pitchFamily="34" charset="0"/>
              </a:rPr>
              <a:t>If the word of Christ dwelling within the believer is not something that is highly valued</a:t>
            </a:r>
            <a:r>
              <a:rPr lang="en-US" sz="4000" dirty="0">
                <a:solidFill>
                  <a:srgbClr val="FFFF00"/>
                </a:solidFill>
                <a:latin typeface="Times New Roman" panose="02020603050405020304" pitchFamily="18" charset="0"/>
                <a:ea typeface="Calibri" panose="020F0502020204030204" pitchFamily="34" charset="0"/>
              </a:rPr>
              <a:t>, </a:t>
            </a:r>
            <a:r>
              <a:rPr lang="en-US" sz="4000" dirty="0">
                <a:solidFill>
                  <a:srgbClr val="FFFF00"/>
                </a:solidFill>
                <a:effectLst/>
                <a:latin typeface="Times New Roman" panose="02020603050405020304" pitchFamily="18" charset="0"/>
                <a:ea typeface="Calibri" panose="020F0502020204030204" pitchFamily="34" charset="0"/>
              </a:rPr>
              <a:t>chances are that:</a:t>
            </a:r>
          </a:p>
          <a:p>
            <a:r>
              <a:rPr lang="en-US" sz="4000" dirty="0">
                <a:effectLst/>
                <a:latin typeface="Times New Roman" panose="02020603050405020304" pitchFamily="18" charset="0"/>
                <a:ea typeface="Calibri" panose="020F0502020204030204" pitchFamily="34" charset="0"/>
              </a:rPr>
              <a:t>thankfulness to God is going to be more of an afterthought, resulting in bitterness over adverse circumstances that befalls that person. </a:t>
            </a:r>
          </a:p>
          <a:p>
            <a:r>
              <a:rPr lang="en-US" sz="4000" dirty="0">
                <a:solidFill>
                  <a:srgbClr val="00B0F0"/>
                </a:solidFill>
                <a:effectLst/>
                <a:latin typeface="Times New Roman" panose="02020603050405020304" pitchFamily="18" charset="0"/>
                <a:ea typeface="Calibri" panose="020F0502020204030204" pitchFamily="34" charset="0"/>
              </a:rPr>
              <a:t>there may be less motivation to make intentional, godly choices in life that would result in maintaining a godly testimony before others. </a:t>
            </a:r>
            <a:endParaRPr lang="en-US" sz="4000" dirty="0">
              <a:solidFill>
                <a:srgbClr val="00B0F0"/>
              </a:solidFill>
              <a:cs typeface="Calibri" panose="020F0502020204030204"/>
            </a:endParaRPr>
          </a:p>
        </p:txBody>
      </p:sp>
    </p:spTree>
    <p:extLst>
      <p:ext uri="{BB962C8B-B14F-4D97-AF65-F5344CB8AC3E}">
        <p14:creationId xmlns:p14="http://schemas.microsoft.com/office/powerpoint/2010/main" val="4196950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7271A-8776-CA4C-D2CC-F96CF0295D42}"/>
              </a:ext>
            </a:extLst>
          </p:cNvPr>
          <p:cNvSpPr>
            <a:spLocks noGrp="1"/>
          </p:cNvSpPr>
          <p:nvPr>
            <p:ph idx="1"/>
          </p:nvPr>
        </p:nvSpPr>
        <p:spPr>
          <a:xfrm>
            <a:off x="838200" y="689814"/>
            <a:ext cx="10515600" cy="5916726"/>
          </a:xfrm>
        </p:spPr>
        <p:txBody>
          <a:bodyPr vert="horz" lIns="91440" tIns="45720" rIns="91440" bIns="45720" rtlCol="0" anchor="t">
            <a:normAutofit/>
          </a:bodyPr>
          <a:lstStyle/>
          <a:p>
            <a:pPr marL="0" indent="0">
              <a:buNone/>
            </a:pPr>
            <a:r>
              <a:rPr lang="en-US" sz="4000" dirty="0">
                <a:cs typeface="Calibri" panose="020F0502020204030204"/>
              </a:rPr>
              <a:t>Colossians 3:16 (ESV)</a:t>
            </a:r>
          </a:p>
          <a:p>
            <a:pPr marL="0" indent="0">
              <a:buNone/>
            </a:pPr>
            <a:r>
              <a:rPr lang="en-US" sz="4000" b="1" i="1" dirty="0">
                <a:effectLst/>
                <a:latin typeface="Times New Roman" panose="02020603050405020304" pitchFamily="18" charset="0"/>
                <a:ea typeface="Calibri" panose="020F0502020204030204" pitchFamily="34" charset="0"/>
              </a:rPr>
              <a:t>“Let the word of Christ dwell in you richly, teaching and admonishing one another in all wisdom, singing psalm and hymns and spiritual songs, with thankfulness in your hearts to God.”</a:t>
            </a:r>
            <a:r>
              <a:rPr lang="en-US" sz="4000" dirty="0">
                <a:effectLst/>
                <a:latin typeface="Times New Roman" panose="02020603050405020304" pitchFamily="18" charset="0"/>
                <a:ea typeface="Calibri" panose="020F0502020204030204" pitchFamily="34" charset="0"/>
              </a:rPr>
              <a:t> </a:t>
            </a:r>
            <a:endParaRPr lang="en-US" sz="4000" dirty="0">
              <a:cs typeface="Calibri" panose="020F0502020204030204"/>
            </a:endParaRPr>
          </a:p>
        </p:txBody>
      </p:sp>
    </p:spTree>
    <p:extLst>
      <p:ext uri="{BB962C8B-B14F-4D97-AF65-F5344CB8AC3E}">
        <p14:creationId xmlns:p14="http://schemas.microsoft.com/office/powerpoint/2010/main" val="21776807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7271A-8776-CA4C-D2CC-F96CF0295D42}"/>
              </a:ext>
            </a:extLst>
          </p:cNvPr>
          <p:cNvSpPr>
            <a:spLocks noGrp="1"/>
          </p:cNvSpPr>
          <p:nvPr>
            <p:ph idx="1"/>
          </p:nvPr>
        </p:nvSpPr>
        <p:spPr>
          <a:xfrm>
            <a:off x="838200" y="320040"/>
            <a:ext cx="10515600" cy="6286500"/>
          </a:xfrm>
        </p:spPr>
        <p:txBody>
          <a:bodyPr vert="horz" lIns="91440" tIns="45720" rIns="91440" bIns="45720" rtlCol="0" anchor="t">
            <a:normAutofit/>
          </a:bodyPr>
          <a:lstStyle/>
          <a:p>
            <a:pPr marL="0" indent="0">
              <a:buNone/>
            </a:pPr>
            <a:r>
              <a:rPr lang="en-US" sz="4000" dirty="0">
                <a:solidFill>
                  <a:srgbClr val="FFFF00"/>
                </a:solidFill>
                <a:effectLst/>
                <a:latin typeface="Times New Roman" panose="02020603050405020304" pitchFamily="18" charset="0"/>
                <a:ea typeface="Calibri" panose="020F0502020204030204" pitchFamily="34" charset="0"/>
              </a:rPr>
              <a:t>The person that values the word of Christ dwelling richly within him:</a:t>
            </a:r>
          </a:p>
          <a:p>
            <a:r>
              <a:rPr lang="en-US" sz="4000" dirty="0">
                <a:solidFill>
                  <a:srgbClr val="00B0F0"/>
                </a:solidFill>
                <a:effectLst/>
                <a:latin typeface="Times New Roman" panose="02020603050405020304" pitchFamily="18" charset="0"/>
                <a:ea typeface="Calibri" panose="020F0502020204030204" pitchFamily="34" charset="0"/>
              </a:rPr>
              <a:t>that believer will have a profound thankfulness to God for the blessings received in life – even blessings that may not be readily apparent as adverse circumstances come upon the individual</a:t>
            </a:r>
            <a:endParaRPr lang="en-US" sz="4000" dirty="0">
              <a:solidFill>
                <a:srgbClr val="00B0F0"/>
              </a:solidFill>
              <a:cs typeface="Calibri" panose="020F0502020204030204"/>
            </a:endParaRPr>
          </a:p>
        </p:txBody>
      </p:sp>
    </p:spTree>
    <p:extLst>
      <p:ext uri="{BB962C8B-B14F-4D97-AF65-F5344CB8AC3E}">
        <p14:creationId xmlns:p14="http://schemas.microsoft.com/office/powerpoint/2010/main" val="25074739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7271A-8776-CA4C-D2CC-F96CF0295D42}"/>
              </a:ext>
            </a:extLst>
          </p:cNvPr>
          <p:cNvSpPr>
            <a:spLocks noGrp="1"/>
          </p:cNvSpPr>
          <p:nvPr>
            <p:ph idx="1"/>
          </p:nvPr>
        </p:nvSpPr>
        <p:spPr>
          <a:xfrm>
            <a:off x="838200" y="320040"/>
            <a:ext cx="10515600" cy="6286500"/>
          </a:xfrm>
        </p:spPr>
        <p:txBody>
          <a:bodyPr vert="horz" lIns="91440" tIns="45720" rIns="91440" bIns="45720" rtlCol="0" anchor="t">
            <a:normAutofit/>
          </a:bodyPr>
          <a:lstStyle/>
          <a:p>
            <a:pPr marL="0" indent="0">
              <a:buNone/>
            </a:pPr>
            <a:r>
              <a:rPr lang="en-US" sz="4000" dirty="0">
                <a:solidFill>
                  <a:srgbClr val="FFFF00"/>
                </a:solidFill>
                <a:effectLst/>
                <a:latin typeface="Times New Roman" panose="02020603050405020304" pitchFamily="18" charset="0"/>
                <a:ea typeface="Calibri" panose="020F0502020204030204" pitchFamily="34" charset="0"/>
              </a:rPr>
              <a:t>The person that values the word of Christ dwelling richly within him:</a:t>
            </a:r>
          </a:p>
          <a:p>
            <a:r>
              <a:rPr lang="en-US" sz="4000" dirty="0">
                <a:effectLst/>
                <a:latin typeface="Times New Roman" panose="02020603050405020304" pitchFamily="18" charset="0"/>
                <a:ea typeface="Calibri" panose="020F0502020204030204" pitchFamily="34" charset="0"/>
              </a:rPr>
              <a:t>that believer will have a profound thankfulness to God for the blessings received in life – even blessings that may not be readily apparent as adverse circumstances come upon the individual</a:t>
            </a:r>
          </a:p>
          <a:p>
            <a:r>
              <a:rPr lang="en-US" sz="4000" dirty="0">
                <a:solidFill>
                  <a:srgbClr val="00B0F0"/>
                </a:solidFill>
                <a:effectLst/>
                <a:latin typeface="Times New Roman" panose="02020603050405020304" pitchFamily="18" charset="0"/>
                <a:ea typeface="Calibri" panose="020F0502020204030204" pitchFamily="34" charset="0"/>
              </a:rPr>
              <a:t>he will strive to live a life that is God-honoring – a life that would truly be a testimony to others as they see him </a:t>
            </a:r>
            <a:r>
              <a:rPr lang="en-US" sz="4000" i="1" dirty="0">
                <a:solidFill>
                  <a:srgbClr val="00B0F0"/>
                </a:solidFill>
                <a:effectLst/>
                <a:latin typeface="Times New Roman" panose="02020603050405020304" pitchFamily="18" charset="0"/>
                <a:ea typeface="Calibri" panose="020F0502020204030204" pitchFamily="34" charset="0"/>
              </a:rPr>
              <a:t>“walk the talk” </a:t>
            </a:r>
            <a:r>
              <a:rPr lang="en-US" sz="4000" dirty="0">
                <a:solidFill>
                  <a:srgbClr val="00B0F0"/>
                </a:solidFill>
                <a:effectLst/>
                <a:latin typeface="Times New Roman" panose="02020603050405020304" pitchFamily="18" charset="0"/>
                <a:ea typeface="Calibri" panose="020F0502020204030204" pitchFamily="34" charset="0"/>
              </a:rPr>
              <a:t>in his life. </a:t>
            </a:r>
            <a:endParaRPr lang="en-US" sz="4000" dirty="0">
              <a:solidFill>
                <a:srgbClr val="00B0F0"/>
              </a:solidFill>
              <a:cs typeface="Calibri" panose="020F0502020204030204"/>
            </a:endParaRPr>
          </a:p>
        </p:txBody>
      </p:sp>
    </p:spTree>
    <p:extLst>
      <p:ext uri="{BB962C8B-B14F-4D97-AF65-F5344CB8AC3E}">
        <p14:creationId xmlns:p14="http://schemas.microsoft.com/office/powerpoint/2010/main" val="11302661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7271A-8776-CA4C-D2CC-F96CF0295D42}"/>
              </a:ext>
            </a:extLst>
          </p:cNvPr>
          <p:cNvSpPr>
            <a:spLocks noGrp="1"/>
          </p:cNvSpPr>
          <p:nvPr>
            <p:ph idx="1"/>
          </p:nvPr>
        </p:nvSpPr>
        <p:spPr>
          <a:xfrm>
            <a:off x="838200" y="320040"/>
            <a:ext cx="10515600" cy="6286500"/>
          </a:xfrm>
        </p:spPr>
        <p:txBody>
          <a:bodyPr vert="horz" lIns="91440" tIns="45720" rIns="91440" bIns="45720" rtlCol="0" anchor="t">
            <a:normAutofit/>
          </a:bodyPr>
          <a:lstStyle/>
          <a:p>
            <a:pPr marL="0" indent="0">
              <a:buNone/>
            </a:pPr>
            <a:r>
              <a:rPr lang="en-US" sz="4000" i="1" u="sng" dirty="0">
                <a:effectLst/>
                <a:latin typeface="Times New Roman" panose="02020603050405020304" pitchFamily="18" charset="0"/>
                <a:ea typeface="Calibri" panose="020F0502020204030204" pitchFamily="34" charset="0"/>
              </a:rPr>
              <a:t>At the Cross</a:t>
            </a:r>
            <a:r>
              <a:rPr lang="en-US" sz="4000" dirty="0">
                <a:effectLst/>
                <a:latin typeface="Times New Roman" panose="02020603050405020304" pitchFamily="18" charset="0"/>
                <a:ea typeface="Calibri" panose="020F0502020204030204" pitchFamily="34" charset="0"/>
              </a:rPr>
              <a:t> … lyrics by Isaac Watts</a:t>
            </a:r>
          </a:p>
          <a:p>
            <a:pPr marL="0" indent="0">
              <a:buNone/>
            </a:pPr>
            <a:endParaRPr lang="en-US" sz="4000" i="1" u="sng" dirty="0">
              <a:latin typeface="Times New Roman" panose="02020603050405020304" pitchFamily="18" charset="0"/>
              <a:cs typeface="Calibri" panose="020F0502020204030204"/>
            </a:endParaRPr>
          </a:p>
          <a:p>
            <a:pPr marL="0" indent="0">
              <a:buNone/>
            </a:pPr>
            <a:r>
              <a:rPr lang="en-US" sz="4000" dirty="0">
                <a:latin typeface="Times New Roman" panose="02020603050405020304" pitchFamily="18" charset="0"/>
                <a:cs typeface="Calibri" panose="020F0502020204030204"/>
              </a:rPr>
              <a:t>Verse 1:</a:t>
            </a:r>
          </a:p>
          <a:p>
            <a:pPr marL="0" indent="0">
              <a:buNone/>
            </a:pPr>
            <a:r>
              <a:rPr lang="en-US" sz="4800" i="1" dirty="0">
                <a:effectLst/>
                <a:latin typeface="Times New Roman" panose="02020603050405020304" pitchFamily="18" charset="0"/>
                <a:ea typeface="Calibri" panose="020F0502020204030204" pitchFamily="34" charset="0"/>
              </a:rPr>
              <a:t>“Alas! And did my Savior bleed?  And did my Sovereign die?  Would He devote that sacred head for such a worm as I?”</a:t>
            </a:r>
            <a:r>
              <a:rPr lang="en-US" sz="4800" dirty="0">
                <a:effectLst/>
                <a:latin typeface="Times New Roman" panose="02020603050405020304" pitchFamily="18" charset="0"/>
                <a:ea typeface="Calibri" panose="020F0502020204030204" pitchFamily="34" charset="0"/>
              </a:rPr>
              <a:t> </a:t>
            </a:r>
            <a:endParaRPr lang="en-US" sz="4800" i="1" u="sng" dirty="0">
              <a:cs typeface="Calibri" panose="020F0502020204030204"/>
            </a:endParaRPr>
          </a:p>
        </p:txBody>
      </p:sp>
    </p:spTree>
    <p:extLst>
      <p:ext uri="{BB962C8B-B14F-4D97-AF65-F5344CB8AC3E}">
        <p14:creationId xmlns:p14="http://schemas.microsoft.com/office/powerpoint/2010/main" val="8963156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7271A-8776-CA4C-D2CC-F96CF0295D42}"/>
              </a:ext>
            </a:extLst>
          </p:cNvPr>
          <p:cNvSpPr>
            <a:spLocks noGrp="1"/>
          </p:cNvSpPr>
          <p:nvPr>
            <p:ph idx="1"/>
          </p:nvPr>
        </p:nvSpPr>
        <p:spPr>
          <a:xfrm>
            <a:off x="838200" y="320040"/>
            <a:ext cx="10515600" cy="6286500"/>
          </a:xfrm>
        </p:spPr>
        <p:txBody>
          <a:bodyPr vert="horz" lIns="91440" tIns="45720" rIns="91440" bIns="45720" rtlCol="0" anchor="t">
            <a:normAutofit/>
          </a:bodyPr>
          <a:lstStyle/>
          <a:p>
            <a:pPr marL="0" indent="0">
              <a:buNone/>
            </a:pPr>
            <a:endParaRPr lang="en-US" sz="4800" dirty="0">
              <a:effectLst/>
              <a:latin typeface="Times New Roman" panose="02020603050405020304" pitchFamily="18" charset="0"/>
              <a:ea typeface="Calibri" panose="020F0502020204030204" pitchFamily="34" charset="0"/>
            </a:endParaRPr>
          </a:p>
          <a:p>
            <a:pPr marL="0" indent="0">
              <a:buNone/>
            </a:pPr>
            <a:endParaRPr lang="en-US" sz="4800" dirty="0">
              <a:latin typeface="Times New Roman" panose="02020603050405020304" pitchFamily="18" charset="0"/>
              <a:ea typeface="Calibri" panose="020F0502020204030204" pitchFamily="34" charset="0"/>
            </a:endParaRPr>
          </a:p>
          <a:p>
            <a:pPr marL="0" indent="0">
              <a:buNone/>
            </a:pPr>
            <a:r>
              <a:rPr lang="en-US" sz="4800" dirty="0">
                <a:effectLst/>
                <a:latin typeface="Times New Roman" panose="02020603050405020304" pitchFamily="18" charset="0"/>
                <a:ea typeface="Calibri" panose="020F0502020204030204" pitchFamily="34" charset="0"/>
              </a:rPr>
              <a:t>Psalm 66:1 (Amplified)</a:t>
            </a:r>
          </a:p>
          <a:p>
            <a:pPr marL="0" indent="0">
              <a:buNone/>
            </a:pPr>
            <a:r>
              <a:rPr lang="en-US" sz="4800" b="1" i="1" dirty="0">
                <a:effectLst/>
                <a:latin typeface="Times New Roman" panose="02020603050405020304" pitchFamily="18" charset="0"/>
                <a:ea typeface="Calibri" panose="020F0502020204030204" pitchFamily="34" charset="0"/>
              </a:rPr>
              <a:t>“Make a joyful noise unto God, all the earth …”.</a:t>
            </a:r>
            <a:r>
              <a:rPr lang="en-US" sz="4800" dirty="0">
                <a:effectLst/>
                <a:latin typeface="Times New Roman" panose="02020603050405020304" pitchFamily="18" charset="0"/>
                <a:ea typeface="Calibri" panose="020F0502020204030204" pitchFamily="34" charset="0"/>
              </a:rPr>
              <a:t> </a:t>
            </a:r>
            <a:endParaRPr lang="en-US" sz="4800" dirty="0">
              <a:cs typeface="Calibri" panose="020F0502020204030204"/>
            </a:endParaRPr>
          </a:p>
        </p:txBody>
      </p:sp>
    </p:spTree>
    <p:extLst>
      <p:ext uri="{BB962C8B-B14F-4D97-AF65-F5344CB8AC3E}">
        <p14:creationId xmlns:p14="http://schemas.microsoft.com/office/powerpoint/2010/main" val="2266795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7271A-8776-CA4C-D2CC-F96CF0295D42}"/>
              </a:ext>
            </a:extLst>
          </p:cNvPr>
          <p:cNvSpPr>
            <a:spLocks noGrp="1"/>
          </p:cNvSpPr>
          <p:nvPr>
            <p:ph idx="1"/>
          </p:nvPr>
        </p:nvSpPr>
        <p:spPr>
          <a:xfrm>
            <a:off x="838200" y="320040"/>
            <a:ext cx="10515600" cy="6286500"/>
          </a:xfrm>
        </p:spPr>
        <p:txBody>
          <a:bodyPr vert="horz" lIns="91440" tIns="45720" rIns="91440" bIns="45720" rtlCol="0" anchor="t">
            <a:normAutofit/>
          </a:bodyPr>
          <a:lstStyle/>
          <a:p>
            <a:pPr marL="0" indent="0">
              <a:buNone/>
            </a:pPr>
            <a:r>
              <a:rPr lang="en-US" sz="4800" dirty="0">
                <a:effectLst/>
                <a:latin typeface="Times New Roman" panose="02020603050405020304" pitchFamily="18" charset="0"/>
                <a:ea typeface="Calibri" panose="020F0502020204030204" pitchFamily="34" charset="0"/>
              </a:rPr>
              <a:t>Ephesians 5:18b-21</a:t>
            </a:r>
          </a:p>
          <a:p>
            <a:pPr marL="0" indent="0">
              <a:buNone/>
            </a:pPr>
            <a:r>
              <a:rPr lang="en-US" sz="4800" b="1" i="1" dirty="0">
                <a:effectLst/>
                <a:latin typeface="Times New Roman" panose="02020603050405020304" pitchFamily="18" charset="0"/>
                <a:ea typeface="Calibri" panose="020F0502020204030204" pitchFamily="34" charset="0"/>
              </a:rPr>
              <a:t>“… Be filled with the Spirit, speaking to one another in psalms and hymns and spiritual songs, singing and making melody in your heart to the Lord, giving thanks always for all things to God the Father in the name of our Lord Jesus Christ, submitting to one another in the fear of God.”</a:t>
            </a:r>
            <a:r>
              <a:rPr lang="en-US" sz="4800" dirty="0">
                <a:effectLst/>
                <a:latin typeface="Times New Roman" panose="02020603050405020304" pitchFamily="18" charset="0"/>
                <a:ea typeface="Calibri" panose="020F0502020204030204" pitchFamily="34" charset="0"/>
              </a:rPr>
              <a:t> </a:t>
            </a:r>
            <a:endParaRPr lang="en-US" sz="4800" dirty="0">
              <a:cs typeface="Calibri" panose="020F0502020204030204"/>
            </a:endParaRPr>
          </a:p>
        </p:txBody>
      </p:sp>
    </p:spTree>
    <p:extLst>
      <p:ext uri="{BB962C8B-B14F-4D97-AF65-F5344CB8AC3E}">
        <p14:creationId xmlns:p14="http://schemas.microsoft.com/office/powerpoint/2010/main" val="7657809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7271A-8776-CA4C-D2CC-F96CF0295D42}"/>
              </a:ext>
            </a:extLst>
          </p:cNvPr>
          <p:cNvSpPr>
            <a:spLocks noGrp="1"/>
          </p:cNvSpPr>
          <p:nvPr>
            <p:ph idx="1"/>
          </p:nvPr>
        </p:nvSpPr>
        <p:spPr>
          <a:xfrm>
            <a:off x="838200" y="320040"/>
            <a:ext cx="10515600" cy="6286500"/>
          </a:xfrm>
        </p:spPr>
        <p:txBody>
          <a:bodyPr vert="horz" lIns="91440" tIns="45720" rIns="91440" bIns="45720" rtlCol="0" anchor="t">
            <a:normAutofit/>
          </a:bodyPr>
          <a:lstStyle/>
          <a:p>
            <a:pPr marL="0" indent="0">
              <a:buNone/>
            </a:pPr>
            <a:r>
              <a:rPr lang="en-US" sz="4800" dirty="0">
                <a:effectLst/>
                <a:latin typeface="Times New Roman" panose="02020603050405020304" pitchFamily="18" charset="0"/>
                <a:ea typeface="Calibri" panose="020F0502020204030204" pitchFamily="34" charset="0"/>
              </a:rPr>
              <a:t>Ephesians 5:18b-21</a:t>
            </a:r>
          </a:p>
          <a:p>
            <a:pPr marL="0" indent="0">
              <a:buNone/>
            </a:pPr>
            <a:r>
              <a:rPr lang="en-US" sz="4800" b="1" i="1" dirty="0">
                <a:effectLst/>
                <a:latin typeface="Times New Roman" panose="02020603050405020304" pitchFamily="18" charset="0"/>
                <a:ea typeface="Calibri" panose="020F0502020204030204" pitchFamily="34" charset="0"/>
              </a:rPr>
              <a:t>“… </a:t>
            </a:r>
            <a:r>
              <a:rPr lang="en-US" sz="4800" b="1" i="1" dirty="0">
                <a:solidFill>
                  <a:srgbClr val="FFFF00"/>
                </a:solidFill>
                <a:effectLst/>
                <a:latin typeface="Times New Roman" panose="02020603050405020304" pitchFamily="18" charset="0"/>
                <a:ea typeface="Calibri" panose="020F0502020204030204" pitchFamily="34" charset="0"/>
              </a:rPr>
              <a:t>Be filled with the Spirit</a:t>
            </a:r>
            <a:r>
              <a:rPr lang="en-US" sz="4800" b="1" i="1" dirty="0">
                <a:effectLst/>
                <a:latin typeface="Times New Roman" panose="02020603050405020304" pitchFamily="18" charset="0"/>
                <a:ea typeface="Calibri" panose="020F0502020204030204" pitchFamily="34" charset="0"/>
              </a:rPr>
              <a:t>, speaking to one another in psalms and hymns and spiritual songs, singing and making melody in your heart to the Lord, giving thanks always for all things to God the Father in the name of our Lord Jesus Christ, submitting to one another in the fear of God.”</a:t>
            </a:r>
            <a:r>
              <a:rPr lang="en-US" sz="4800" dirty="0">
                <a:effectLst/>
                <a:latin typeface="Times New Roman" panose="02020603050405020304" pitchFamily="18" charset="0"/>
                <a:ea typeface="Calibri" panose="020F0502020204030204" pitchFamily="34" charset="0"/>
              </a:rPr>
              <a:t> </a:t>
            </a:r>
            <a:endParaRPr lang="en-US" sz="4800" dirty="0">
              <a:cs typeface="Calibri" panose="020F0502020204030204"/>
            </a:endParaRPr>
          </a:p>
        </p:txBody>
      </p:sp>
    </p:spTree>
    <p:extLst>
      <p:ext uri="{BB962C8B-B14F-4D97-AF65-F5344CB8AC3E}">
        <p14:creationId xmlns:p14="http://schemas.microsoft.com/office/powerpoint/2010/main" val="25452660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7271A-8776-CA4C-D2CC-F96CF0295D42}"/>
              </a:ext>
            </a:extLst>
          </p:cNvPr>
          <p:cNvSpPr>
            <a:spLocks noGrp="1"/>
          </p:cNvSpPr>
          <p:nvPr>
            <p:ph idx="1"/>
          </p:nvPr>
        </p:nvSpPr>
        <p:spPr>
          <a:xfrm>
            <a:off x="838200" y="320040"/>
            <a:ext cx="10515600" cy="6286500"/>
          </a:xfrm>
        </p:spPr>
        <p:txBody>
          <a:bodyPr vert="horz" lIns="91440" tIns="45720" rIns="91440" bIns="45720" rtlCol="0" anchor="t">
            <a:normAutofit/>
          </a:bodyPr>
          <a:lstStyle/>
          <a:p>
            <a:pPr marL="0" indent="0">
              <a:buNone/>
            </a:pPr>
            <a:endParaRPr lang="en-US" sz="5400" i="1" dirty="0">
              <a:effectLst/>
              <a:latin typeface="Times New Roman" panose="02020603050405020304" pitchFamily="18" charset="0"/>
              <a:ea typeface="Calibri" panose="020F0502020204030204" pitchFamily="34" charset="0"/>
            </a:endParaRPr>
          </a:p>
          <a:p>
            <a:pPr marL="0" indent="0">
              <a:buNone/>
            </a:pPr>
            <a:r>
              <a:rPr lang="en-US" sz="5400" i="1" dirty="0">
                <a:effectLst/>
                <a:latin typeface="Times New Roman" panose="02020603050405020304" pitchFamily="18" charset="0"/>
                <a:ea typeface="Calibri" panose="020F0502020204030204" pitchFamily="34" charset="0"/>
              </a:rPr>
              <a:t>“Parallels between Colossians 3:16 and this passage suggests that ‘to let the word of Christ dwell in you richly’ is what Paul means by being filled with the Spirit.”</a:t>
            </a:r>
          </a:p>
          <a:p>
            <a:pPr marL="0" indent="0">
              <a:buNone/>
            </a:pPr>
            <a:r>
              <a:rPr lang="en-US" sz="4000" i="1" dirty="0">
                <a:latin typeface="Times New Roman" panose="02020603050405020304" pitchFamily="18" charset="0"/>
                <a:cs typeface="Calibri" panose="020F0502020204030204"/>
              </a:rPr>
              <a:t>                The Grace New Testament Commentary</a:t>
            </a:r>
            <a:endParaRPr lang="en-US" sz="4000" dirty="0">
              <a:cs typeface="Calibri" panose="020F0502020204030204"/>
            </a:endParaRPr>
          </a:p>
        </p:txBody>
      </p:sp>
    </p:spTree>
    <p:extLst>
      <p:ext uri="{BB962C8B-B14F-4D97-AF65-F5344CB8AC3E}">
        <p14:creationId xmlns:p14="http://schemas.microsoft.com/office/powerpoint/2010/main" val="13708120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7271A-8776-CA4C-D2CC-F96CF0295D42}"/>
              </a:ext>
            </a:extLst>
          </p:cNvPr>
          <p:cNvSpPr>
            <a:spLocks noGrp="1"/>
          </p:cNvSpPr>
          <p:nvPr>
            <p:ph idx="1"/>
          </p:nvPr>
        </p:nvSpPr>
        <p:spPr>
          <a:xfrm>
            <a:off x="838200" y="320040"/>
            <a:ext cx="10515600" cy="6286500"/>
          </a:xfrm>
        </p:spPr>
        <p:txBody>
          <a:bodyPr vert="horz" lIns="91440" tIns="45720" rIns="91440" bIns="45720" rtlCol="0" anchor="t">
            <a:normAutofit/>
          </a:bodyPr>
          <a:lstStyle/>
          <a:p>
            <a:pPr marL="0" indent="0">
              <a:buNone/>
            </a:pPr>
            <a:r>
              <a:rPr lang="en-US" sz="4800" dirty="0">
                <a:effectLst/>
                <a:latin typeface="Times New Roman" panose="02020603050405020304" pitchFamily="18" charset="0"/>
                <a:ea typeface="Calibri" panose="020F0502020204030204" pitchFamily="34" charset="0"/>
              </a:rPr>
              <a:t>Ephesians 5:18b-21</a:t>
            </a:r>
          </a:p>
          <a:p>
            <a:pPr marL="0" indent="0">
              <a:buNone/>
            </a:pPr>
            <a:r>
              <a:rPr lang="en-US" sz="4800" b="1" i="1" dirty="0">
                <a:effectLst/>
                <a:latin typeface="Times New Roman" panose="02020603050405020304" pitchFamily="18" charset="0"/>
                <a:ea typeface="Calibri" panose="020F0502020204030204" pitchFamily="34" charset="0"/>
              </a:rPr>
              <a:t>“… Be filled with the Spirit, speaking to one another in psalms and hymns and spiritual songs, </a:t>
            </a:r>
            <a:r>
              <a:rPr lang="en-US" sz="4800" b="1" i="1" dirty="0">
                <a:solidFill>
                  <a:srgbClr val="FFFF00"/>
                </a:solidFill>
                <a:effectLst/>
                <a:latin typeface="Times New Roman" panose="02020603050405020304" pitchFamily="18" charset="0"/>
                <a:ea typeface="Calibri" panose="020F0502020204030204" pitchFamily="34" charset="0"/>
              </a:rPr>
              <a:t>singing and making melody in your heart to the Lord</a:t>
            </a:r>
            <a:r>
              <a:rPr lang="en-US" sz="4800" b="1" i="1" dirty="0">
                <a:effectLst/>
                <a:latin typeface="Times New Roman" panose="02020603050405020304" pitchFamily="18" charset="0"/>
                <a:ea typeface="Calibri" panose="020F0502020204030204" pitchFamily="34" charset="0"/>
              </a:rPr>
              <a:t>, giving thanks always for all things to God the Father in the name of our Lord Jesus Christ, submitting to one another in the fear of God.”</a:t>
            </a:r>
            <a:r>
              <a:rPr lang="en-US" sz="4800" dirty="0">
                <a:effectLst/>
                <a:latin typeface="Times New Roman" panose="02020603050405020304" pitchFamily="18" charset="0"/>
                <a:ea typeface="Calibri" panose="020F0502020204030204" pitchFamily="34" charset="0"/>
              </a:rPr>
              <a:t> </a:t>
            </a:r>
            <a:endParaRPr lang="en-US" sz="4800" dirty="0">
              <a:cs typeface="Calibri" panose="020F0502020204030204"/>
            </a:endParaRPr>
          </a:p>
        </p:txBody>
      </p:sp>
    </p:spTree>
    <p:extLst>
      <p:ext uri="{BB962C8B-B14F-4D97-AF65-F5344CB8AC3E}">
        <p14:creationId xmlns:p14="http://schemas.microsoft.com/office/powerpoint/2010/main" val="19622270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7271A-8776-CA4C-D2CC-F96CF0295D42}"/>
              </a:ext>
            </a:extLst>
          </p:cNvPr>
          <p:cNvSpPr>
            <a:spLocks noGrp="1"/>
          </p:cNvSpPr>
          <p:nvPr>
            <p:ph idx="1"/>
          </p:nvPr>
        </p:nvSpPr>
        <p:spPr>
          <a:xfrm>
            <a:off x="838200" y="320040"/>
            <a:ext cx="10515600" cy="6286500"/>
          </a:xfrm>
        </p:spPr>
        <p:txBody>
          <a:bodyPr vert="horz" lIns="91440" tIns="45720" rIns="91440" bIns="45720" rtlCol="0" anchor="t">
            <a:normAutofit/>
          </a:bodyPr>
          <a:lstStyle/>
          <a:p>
            <a:pPr marL="0" indent="0">
              <a:buNone/>
            </a:pPr>
            <a:endParaRPr lang="en-US" sz="4800" dirty="0">
              <a:cs typeface="Calibri" panose="020F0502020204030204"/>
            </a:endParaRPr>
          </a:p>
          <a:p>
            <a:pPr marL="0" indent="0">
              <a:buNone/>
            </a:pPr>
            <a:r>
              <a:rPr lang="en-US" sz="4800" dirty="0">
                <a:cs typeface="Calibri" panose="020F0502020204030204"/>
              </a:rPr>
              <a:t>Colossians 3:17</a:t>
            </a:r>
          </a:p>
          <a:p>
            <a:pPr marL="0" indent="0">
              <a:buNone/>
            </a:pPr>
            <a:r>
              <a:rPr lang="en-US" sz="4800" b="1" i="1" dirty="0">
                <a:effectLst/>
                <a:latin typeface="Times New Roman" panose="02020603050405020304" pitchFamily="18" charset="0"/>
                <a:ea typeface="Calibri" panose="020F0502020204030204" pitchFamily="34" charset="0"/>
              </a:rPr>
              <a:t>“And whatever you do in word or deed, do all in the name of the Lord Jesus, giving thanks to God the Father through Him.”</a:t>
            </a:r>
            <a:r>
              <a:rPr lang="en-US" sz="4800" dirty="0">
                <a:effectLst/>
                <a:latin typeface="Times New Roman" panose="02020603050405020304" pitchFamily="18" charset="0"/>
                <a:ea typeface="Calibri" panose="020F0502020204030204" pitchFamily="34" charset="0"/>
              </a:rPr>
              <a:t> </a:t>
            </a:r>
            <a:endParaRPr lang="en-US" sz="4800" dirty="0">
              <a:cs typeface="Calibri" panose="020F0502020204030204"/>
            </a:endParaRPr>
          </a:p>
        </p:txBody>
      </p:sp>
    </p:spTree>
    <p:extLst>
      <p:ext uri="{BB962C8B-B14F-4D97-AF65-F5344CB8AC3E}">
        <p14:creationId xmlns:p14="http://schemas.microsoft.com/office/powerpoint/2010/main" val="10877929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7271A-8776-CA4C-D2CC-F96CF0295D42}"/>
              </a:ext>
            </a:extLst>
          </p:cNvPr>
          <p:cNvSpPr>
            <a:spLocks noGrp="1"/>
          </p:cNvSpPr>
          <p:nvPr>
            <p:ph idx="1"/>
          </p:nvPr>
        </p:nvSpPr>
        <p:spPr>
          <a:xfrm>
            <a:off x="838200" y="320040"/>
            <a:ext cx="10515600" cy="6286500"/>
          </a:xfrm>
        </p:spPr>
        <p:txBody>
          <a:bodyPr vert="horz" lIns="91440" tIns="45720" rIns="91440" bIns="45720" rtlCol="0" anchor="t">
            <a:normAutofit/>
          </a:bodyPr>
          <a:lstStyle/>
          <a:p>
            <a:pPr marL="0" indent="0">
              <a:buNone/>
            </a:pPr>
            <a:endParaRPr lang="en-US" sz="4800" dirty="0">
              <a:cs typeface="Calibri" panose="020F0502020204030204"/>
            </a:endParaRPr>
          </a:p>
          <a:p>
            <a:pPr marL="0" indent="0">
              <a:buNone/>
            </a:pPr>
            <a:r>
              <a:rPr lang="en-US" sz="4800" dirty="0">
                <a:cs typeface="Calibri" panose="020F0502020204030204"/>
              </a:rPr>
              <a:t>Colossians 3:17</a:t>
            </a:r>
          </a:p>
          <a:p>
            <a:pPr marL="0" indent="0">
              <a:buNone/>
            </a:pPr>
            <a:r>
              <a:rPr lang="en-US" sz="4800" b="1" i="1" dirty="0">
                <a:effectLst/>
                <a:latin typeface="Times New Roman" panose="02020603050405020304" pitchFamily="18" charset="0"/>
                <a:ea typeface="Calibri" panose="020F0502020204030204" pitchFamily="34" charset="0"/>
              </a:rPr>
              <a:t>“</a:t>
            </a:r>
            <a:r>
              <a:rPr lang="en-US" sz="4800" b="1" i="1" dirty="0">
                <a:solidFill>
                  <a:srgbClr val="FFFF00"/>
                </a:solidFill>
                <a:effectLst/>
                <a:latin typeface="Times New Roman" panose="02020603050405020304" pitchFamily="18" charset="0"/>
                <a:ea typeface="Calibri" panose="020F0502020204030204" pitchFamily="34" charset="0"/>
              </a:rPr>
              <a:t>And whatever you do in word or deed</a:t>
            </a:r>
            <a:r>
              <a:rPr lang="en-US" sz="4800" b="1" i="1" dirty="0">
                <a:effectLst/>
                <a:latin typeface="Times New Roman" panose="02020603050405020304" pitchFamily="18" charset="0"/>
                <a:ea typeface="Calibri" panose="020F0502020204030204" pitchFamily="34" charset="0"/>
              </a:rPr>
              <a:t>, do all in the name of the Lord Jesus, giving thanks to God the Father through Him.”</a:t>
            </a:r>
            <a:r>
              <a:rPr lang="en-US" sz="4800" dirty="0">
                <a:effectLst/>
                <a:latin typeface="Times New Roman" panose="02020603050405020304" pitchFamily="18" charset="0"/>
                <a:ea typeface="Calibri" panose="020F0502020204030204" pitchFamily="34" charset="0"/>
              </a:rPr>
              <a:t> </a:t>
            </a:r>
            <a:endParaRPr lang="en-US" sz="4800" dirty="0">
              <a:cs typeface="Calibri" panose="020F0502020204030204"/>
            </a:endParaRPr>
          </a:p>
        </p:txBody>
      </p:sp>
    </p:spTree>
    <p:extLst>
      <p:ext uri="{BB962C8B-B14F-4D97-AF65-F5344CB8AC3E}">
        <p14:creationId xmlns:p14="http://schemas.microsoft.com/office/powerpoint/2010/main" val="1528524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7271A-8776-CA4C-D2CC-F96CF0295D42}"/>
              </a:ext>
            </a:extLst>
          </p:cNvPr>
          <p:cNvSpPr>
            <a:spLocks noGrp="1"/>
          </p:cNvSpPr>
          <p:nvPr>
            <p:ph idx="1"/>
          </p:nvPr>
        </p:nvSpPr>
        <p:spPr>
          <a:xfrm>
            <a:off x="838200" y="320040"/>
            <a:ext cx="10515600" cy="6286500"/>
          </a:xfrm>
        </p:spPr>
        <p:txBody>
          <a:bodyPr vert="horz" lIns="91440" tIns="45720" rIns="91440" bIns="45720" rtlCol="0" anchor="t">
            <a:normAutofit/>
          </a:bodyPr>
          <a:lstStyle/>
          <a:p>
            <a:pPr marL="0" indent="0">
              <a:buNone/>
            </a:pPr>
            <a:r>
              <a:rPr lang="en-US" sz="4000" dirty="0">
                <a:cs typeface="Calibri" panose="020F0502020204030204"/>
              </a:rPr>
              <a:t>Colossians 3:16 (ESV)</a:t>
            </a:r>
          </a:p>
          <a:p>
            <a:pPr marL="0" indent="0">
              <a:buNone/>
            </a:pPr>
            <a:r>
              <a:rPr lang="en-US" sz="4000" b="1" i="1" dirty="0">
                <a:effectLst/>
                <a:latin typeface="Times New Roman" panose="02020603050405020304" pitchFamily="18" charset="0"/>
                <a:ea typeface="Calibri" panose="020F0502020204030204" pitchFamily="34" charset="0"/>
              </a:rPr>
              <a:t>“Let the word of Christ dwell in you richly, teaching and admonishing one another in all wisdom, singing psalm and hymns and spiritual songs, with thankfulness in your hearts to God.”</a:t>
            </a:r>
          </a:p>
          <a:p>
            <a:pPr marL="0" indent="0">
              <a:buNone/>
            </a:pPr>
            <a:r>
              <a:rPr lang="en-US" sz="4000" dirty="0">
                <a:latin typeface="Times New Roman" panose="02020603050405020304" pitchFamily="18" charset="0"/>
                <a:ea typeface="Calibri" panose="020F0502020204030204" pitchFamily="34" charset="0"/>
              </a:rPr>
              <a:t>(NKJV)</a:t>
            </a:r>
          </a:p>
          <a:p>
            <a:pPr marL="0" indent="0">
              <a:buNone/>
            </a:pPr>
            <a:r>
              <a:rPr lang="en-US" sz="4000" b="1" i="1" dirty="0">
                <a:effectLst/>
                <a:latin typeface="Times New Roman" panose="02020603050405020304" pitchFamily="18" charset="0"/>
                <a:ea typeface="Calibri" panose="020F0502020204030204" pitchFamily="34" charset="0"/>
              </a:rPr>
              <a:t>“Let the word of Christ dwell in you richly in all wisdom, teaching and admonishing one another in psalms and hymns and spiritual songs, singing with grace in your hearts to the Lord.”</a:t>
            </a:r>
            <a:r>
              <a:rPr lang="en-US" sz="4000" dirty="0">
                <a:effectLst/>
                <a:latin typeface="Times New Roman" panose="02020603050405020304" pitchFamily="18" charset="0"/>
                <a:ea typeface="Calibri" panose="020F0502020204030204" pitchFamily="34" charset="0"/>
              </a:rPr>
              <a:t>  </a:t>
            </a:r>
            <a:endParaRPr lang="en-US" sz="4000" dirty="0">
              <a:cs typeface="Calibri" panose="020F0502020204030204"/>
            </a:endParaRPr>
          </a:p>
        </p:txBody>
      </p:sp>
    </p:spTree>
    <p:extLst>
      <p:ext uri="{BB962C8B-B14F-4D97-AF65-F5344CB8AC3E}">
        <p14:creationId xmlns:p14="http://schemas.microsoft.com/office/powerpoint/2010/main" val="40878778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7271A-8776-CA4C-D2CC-F96CF0295D42}"/>
              </a:ext>
            </a:extLst>
          </p:cNvPr>
          <p:cNvSpPr>
            <a:spLocks noGrp="1"/>
          </p:cNvSpPr>
          <p:nvPr>
            <p:ph idx="1"/>
          </p:nvPr>
        </p:nvSpPr>
        <p:spPr>
          <a:xfrm>
            <a:off x="838200" y="320040"/>
            <a:ext cx="10515600" cy="6286500"/>
          </a:xfrm>
        </p:spPr>
        <p:txBody>
          <a:bodyPr vert="horz" lIns="91440" tIns="45720" rIns="91440" bIns="45720" rtlCol="0" anchor="t">
            <a:normAutofit/>
          </a:bodyPr>
          <a:lstStyle/>
          <a:p>
            <a:pPr marL="0" indent="0">
              <a:buNone/>
            </a:pPr>
            <a:r>
              <a:rPr lang="en-US" sz="4800" dirty="0">
                <a:cs typeface="Calibri" panose="020F0502020204030204"/>
              </a:rPr>
              <a:t>Colossians 3:17</a:t>
            </a:r>
          </a:p>
          <a:p>
            <a:pPr marL="0" indent="0">
              <a:buNone/>
            </a:pPr>
            <a:r>
              <a:rPr lang="en-US" sz="4800" b="1" i="1" dirty="0">
                <a:effectLst/>
                <a:latin typeface="Times New Roman" panose="02020603050405020304" pitchFamily="18" charset="0"/>
                <a:ea typeface="Calibri" panose="020F0502020204030204" pitchFamily="34" charset="0"/>
              </a:rPr>
              <a:t>“</a:t>
            </a:r>
            <a:r>
              <a:rPr lang="en-US" sz="4800" b="1" i="1" dirty="0">
                <a:solidFill>
                  <a:srgbClr val="FFFF00"/>
                </a:solidFill>
                <a:effectLst/>
                <a:latin typeface="Times New Roman" panose="02020603050405020304" pitchFamily="18" charset="0"/>
                <a:ea typeface="Calibri" panose="020F0502020204030204" pitchFamily="34" charset="0"/>
              </a:rPr>
              <a:t>And whatever you do in word or deed</a:t>
            </a:r>
            <a:r>
              <a:rPr lang="en-US" sz="4800" b="1" i="1" dirty="0">
                <a:effectLst/>
                <a:latin typeface="Times New Roman" panose="02020603050405020304" pitchFamily="18" charset="0"/>
                <a:ea typeface="Calibri" panose="020F0502020204030204" pitchFamily="34" charset="0"/>
              </a:rPr>
              <a:t>, do all in the name of the Lord Jesus, giving thanks to God the Father through Him.”</a:t>
            </a:r>
            <a:r>
              <a:rPr lang="en-US" sz="4800" dirty="0">
                <a:effectLst/>
                <a:latin typeface="Times New Roman" panose="02020603050405020304" pitchFamily="18" charset="0"/>
                <a:ea typeface="Calibri" panose="020F0502020204030204" pitchFamily="34" charset="0"/>
              </a:rPr>
              <a:t> </a:t>
            </a:r>
          </a:p>
          <a:p>
            <a:pPr marL="0" indent="0">
              <a:buNone/>
            </a:pPr>
            <a:endParaRPr lang="en-US" sz="4800" dirty="0">
              <a:latin typeface="Times New Roman" panose="02020603050405020304" pitchFamily="18" charset="0"/>
              <a:cs typeface="Calibri" panose="020F0502020204030204"/>
            </a:endParaRPr>
          </a:p>
          <a:p>
            <a:pPr marL="0" indent="0">
              <a:buNone/>
            </a:pPr>
            <a:r>
              <a:rPr lang="en-US" sz="4000" i="1" dirty="0">
                <a:solidFill>
                  <a:srgbClr val="00B0F0"/>
                </a:solidFill>
                <a:effectLst/>
                <a:latin typeface="Times New Roman" panose="02020603050405020304" pitchFamily="18" charset="0"/>
                <a:ea typeface="Calibri" panose="020F0502020204030204" pitchFamily="34" charset="0"/>
              </a:rPr>
              <a:t>“there is no sacred-secular split in God’s eyes”</a:t>
            </a:r>
          </a:p>
          <a:p>
            <a:pPr marL="0" indent="0">
              <a:buNone/>
            </a:pPr>
            <a:r>
              <a:rPr lang="en-US" sz="4000" i="1" dirty="0">
                <a:latin typeface="Times New Roman" panose="02020603050405020304" pitchFamily="18" charset="0"/>
                <a:ea typeface="Calibri" panose="020F0502020204030204" pitchFamily="34" charset="0"/>
              </a:rPr>
              <a:t>                            </a:t>
            </a:r>
            <a:r>
              <a:rPr lang="en-US" sz="3600" dirty="0">
                <a:latin typeface="Times New Roman" panose="02020603050405020304" pitchFamily="18" charset="0"/>
                <a:ea typeface="Calibri" panose="020F0502020204030204" pitchFamily="34" charset="0"/>
              </a:rPr>
              <a:t>The Bible Knowledge Commentary</a:t>
            </a:r>
            <a:r>
              <a:rPr lang="en-US" sz="3600" dirty="0">
                <a:effectLst/>
                <a:latin typeface="Times New Roman" panose="02020603050405020304" pitchFamily="18" charset="0"/>
                <a:ea typeface="Calibri" panose="020F0502020204030204" pitchFamily="34" charset="0"/>
              </a:rPr>
              <a:t> </a:t>
            </a:r>
            <a:endParaRPr lang="en-US" sz="3600" dirty="0">
              <a:cs typeface="Calibri" panose="020F0502020204030204"/>
            </a:endParaRPr>
          </a:p>
        </p:txBody>
      </p:sp>
    </p:spTree>
    <p:extLst>
      <p:ext uri="{BB962C8B-B14F-4D97-AF65-F5344CB8AC3E}">
        <p14:creationId xmlns:p14="http://schemas.microsoft.com/office/powerpoint/2010/main" val="15811190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7271A-8776-CA4C-D2CC-F96CF0295D42}"/>
              </a:ext>
            </a:extLst>
          </p:cNvPr>
          <p:cNvSpPr>
            <a:spLocks noGrp="1"/>
          </p:cNvSpPr>
          <p:nvPr>
            <p:ph idx="1"/>
          </p:nvPr>
        </p:nvSpPr>
        <p:spPr>
          <a:xfrm>
            <a:off x="838200" y="320040"/>
            <a:ext cx="10515600" cy="6286500"/>
          </a:xfrm>
        </p:spPr>
        <p:txBody>
          <a:bodyPr vert="horz" lIns="91440" tIns="45720" rIns="91440" bIns="45720" rtlCol="0" anchor="t">
            <a:normAutofit/>
          </a:bodyPr>
          <a:lstStyle/>
          <a:p>
            <a:pPr marL="0" indent="0">
              <a:buNone/>
            </a:pPr>
            <a:r>
              <a:rPr lang="en-US" sz="4800" dirty="0">
                <a:cs typeface="Calibri" panose="020F0502020204030204"/>
              </a:rPr>
              <a:t>Colossians 3:17</a:t>
            </a:r>
          </a:p>
          <a:p>
            <a:pPr marL="0" indent="0">
              <a:buNone/>
            </a:pPr>
            <a:r>
              <a:rPr lang="en-US" sz="4800" b="1" i="1" dirty="0">
                <a:effectLst/>
                <a:latin typeface="Times New Roman" panose="02020603050405020304" pitchFamily="18" charset="0"/>
                <a:ea typeface="Calibri" panose="020F0502020204030204" pitchFamily="34" charset="0"/>
              </a:rPr>
              <a:t>“And whatever you do in word or deed, </a:t>
            </a:r>
            <a:r>
              <a:rPr lang="en-US" sz="4800" b="1" i="1" dirty="0">
                <a:solidFill>
                  <a:srgbClr val="00B0F0"/>
                </a:solidFill>
                <a:effectLst/>
                <a:latin typeface="Times New Roman" panose="02020603050405020304" pitchFamily="18" charset="0"/>
                <a:ea typeface="Calibri" panose="020F0502020204030204" pitchFamily="34" charset="0"/>
              </a:rPr>
              <a:t>do all in the name of the Lord Jesus</a:t>
            </a:r>
            <a:r>
              <a:rPr lang="en-US" sz="4800" b="1" i="1" dirty="0">
                <a:effectLst/>
                <a:latin typeface="Times New Roman" panose="02020603050405020304" pitchFamily="18" charset="0"/>
                <a:ea typeface="Calibri" panose="020F0502020204030204" pitchFamily="34" charset="0"/>
              </a:rPr>
              <a:t>, giving thanks to God the Father through Him.”</a:t>
            </a:r>
            <a:r>
              <a:rPr lang="en-US" sz="4800" dirty="0">
                <a:effectLst/>
                <a:latin typeface="Times New Roman" panose="02020603050405020304" pitchFamily="18" charset="0"/>
                <a:ea typeface="Calibri" panose="020F0502020204030204" pitchFamily="34" charset="0"/>
              </a:rPr>
              <a:t> </a:t>
            </a:r>
          </a:p>
          <a:p>
            <a:pPr marL="0" indent="0">
              <a:buNone/>
            </a:pPr>
            <a:endParaRPr lang="en-US" sz="4800" dirty="0">
              <a:latin typeface="Times New Roman" panose="02020603050405020304" pitchFamily="18" charset="0"/>
              <a:cs typeface="Calibri" panose="020F0502020204030204"/>
            </a:endParaRPr>
          </a:p>
          <a:p>
            <a:pPr marL="0" indent="0">
              <a:buNone/>
            </a:pPr>
            <a:r>
              <a:rPr lang="en-US" sz="4000" i="1" dirty="0">
                <a:effectLst/>
                <a:latin typeface="Times New Roman" panose="02020603050405020304" pitchFamily="18" charset="0"/>
                <a:ea typeface="Calibri" panose="020F0502020204030204" pitchFamily="34" charset="0"/>
              </a:rPr>
              <a:t>“there is no sacred-secular split in God’s eyes”</a:t>
            </a:r>
          </a:p>
          <a:p>
            <a:pPr marL="0" indent="0">
              <a:buNone/>
            </a:pPr>
            <a:r>
              <a:rPr lang="en-US" sz="4000" i="1" dirty="0">
                <a:latin typeface="Times New Roman" panose="02020603050405020304" pitchFamily="18" charset="0"/>
                <a:ea typeface="Calibri" panose="020F0502020204030204" pitchFamily="34" charset="0"/>
              </a:rPr>
              <a:t>                            </a:t>
            </a:r>
            <a:r>
              <a:rPr lang="en-US" sz="3600" dirty="0">
                <a:latin typeface="Times New Roman" panose="02020603050405020304" pitchFamily="18" charset="0"/>
                <a:ea typeface="Calibri" panose="020F0502020204030204" pitchFamily="34" charset="0"/>
              </a:rPr>
              <a:t>The Bible Knowledge Commentary</a:t>
            </a:r>
            <a:r>
              <a:rPr lang="en-US" sz="3600" dirty="0">
                <a:effectLst/>
                <a:latin typeface="Times New Roman" panose="02020603050405020304" pitchFamily="18" charset="0"/>
                <a:ea typeface="Calibri" panose="020F0502020204030204" pitchFamily="34" charset="0"/>
              </a:rPr>
              <a:t> </a:t>
            </a:r>
            <a:endParaRPr lang="en-US" sz="3600" dirty="0">
              <a:cs typeface="Calibri" panose="020F0502020204030204"/>
            </a:endParaRPr>
          </a:p>
        </p:txBody>
      </p:sp>
    </p:spTree>
    <p:extLst>
      <p:ext uri="{BB962C8B-B14F-4D97-AF65-F5344CB8AC3E}">
        <p14:creationId xmlns:p14="http://schemas.microsoft.com/office/powerpoint/2010/main" val="40440745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7271A-8776-CA4C-D2CC-F96CF0295D42}"/>
              </a:ext>
            </a:extLst>
          </p:cNvPr>
          <p:cNvSpPr>
            <a:spLocks noGrp="1"/>
          </p:cNvSpPr>
          <p:nvPr>
            <p:ph idx="1"/>
          </p:nvPr>
        </p:nvSpPr>
        <p:spPr>
          <a:xfrm>
            <a:off x="838200" y="320040"/>
            <a:ext cx="10515600" cy="6286500"/>
          </a:xfrm>
        </p:spPr>
        <p:txBody>
          <a:bodyPr vert="horz" lIns="91440" tIns="45720" rIns="91440" bIns="45720" rtlCol="0" anchor="t">
            <a:normAutofit/>
          </a:bodyPr>
          <a:lstStyle/>
          <a:p>
            <a:r>
              <a:rPr lang="en-US" sz="7200" dirty="0">
                <a:cs typeface="Calibri" panose="020F0502020204030204"/>
              </a:rPr>
              <a:t>What Would Jesus Do?</a:t>
            </a:r>
          </a:p>
        </p:txBody>
      </p:sp>
    </p:spTree>
    <p:extLst>
      <p:ext uri="{BB962C8B-B14F-4D97-AF65-F5344CB8AC3E}">
        <p14:creationId xmlns:p14="http://schemas.microsoft.com/office/powerpoint/2010/main" val="12197481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7271A-8776-CA4C-D2CC-F96CF0295D42}"/>
              </a:ext>
            </a:extLst>
          </p:cNvPr>
          <p:cNvSpPr>
            <a:spLocks noGrp="1"/>
          </p:cNvSpPr>
          <p:nvPr>
            <p:ph idx="1"/>
          </p:nvPr>
        </p:nvSpPr>
        <p:spPr>
          <a:xfrm>
            <a:off x="838200" y="320040"/>
            <a:ext cx="10515600" cy="6286500"/>
          </a:xfrm>
        </p:spPr>
        <p:txBody>
          <a:bodyPr vert="horz" lIns="91440" tIns="45720" rIns="91440" bIns="45720" rtlCol="0" anchor="t">
            <a:normAutofit/>
          </a:bodyPr>
          <a:lstStyle/>
          <a:p>
            <a:r>
              <a:rPr lang="en-US" sz="7200" dirty="0">
                <a:cs typeface="Calibri" panose="020F0502020204030204"/>
              </a:rPr>
              <a:t>What Would Jesus Do?</a:t>
            </a:r>
          </a:p>
          <a:p>
            <a:endParaRPr lang="en-US" sz="7200" dirty="0">
              <a:cs typeface="Calibri" panose="020F0502020204030204"/>
            </a:endParaRPr>
          </a:p>
          <a:p>
            <a:r>
              <a:rPr lang="en-US" sz="7200" dirty="0">
                <a:cs typeface="Calibri" panose="020F0502020204030204"/>
              </a:rPr>
              <a:t>How Would Jesus Do It ?</a:t>
            </a:r>
          </a:p>
        </p:txBody>
      </p:sp>
    </p:spTree>
    <p:extLst>
      <p:ext uri="{BB962C8B-B14F-4D97-AF65-F5344CB8AC3E}">
        <p14:creationId xmlns:p14="http://schemas.microsoft.com/office/powerpoint/2010/main" val="42843696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7271A-8776-CA4C-D2CC-F96CF0295D42}"/>
              </a:ext>
            </a:extLst>
          </p:cNvPr>
          <p:cNvSpPr>
            <a:spLocks noGrp="1"/>
          </p:cNvSpPr>
          <p:nvPr>
            <p:ph idx="1"/>
          </p:nvPr>
        </p:nvSpPr>
        <p:spPr>
          <a:xfrm>
            <a:off x="838200" y="320040"/>
            <a:ext cx="10515600" cy="6286500"/>
          </a:xfrm>
        </p:spPr>
        <p:txBody>
          <a:bodyPr vert="horz" lIns="91440" tIns="45720" rIns="91440" bIns="45720" rtlCol="0" anchor="t">
            <a:normAutofit/>
          </a:bodyPr>
          <a:lstStyle/>
          <a:p>
            <a:r>
              <a:rPr lang="en-US" sz="7200" dirty="0">
                <a:cs typeface="Calibri" panose="020F0502020204030204"/>
              </a:rPr>
              <a:t>What Would Jesus Do?</a:t>
            </a:r>
          </a:p>
          <a:p>
            <a:endParaRPr lang="en-US" sz="7200" dirty="0">
              <a:cs typeface="Calibri" panose="020F0502020204030204"/>
            </a:endParaRPr>
          </a:p>
          <a:p>
            <a:r>
              <a:rPr lang="en-US" sz="7200" dirty="0">
                <a:cs typeface="Calibri" panose="020F0502020204030204"/>
              </a:rPr>
              <a:t>How Would Jesus Do It ?</a:t>
            </a:r>
          </a:p>
          <a:p>
            <a:endParaRPr lang="en-US" sz="7200" dirty="0">
              <a:cs typeface="Calibri" panose="020F0502020204030204"/>
            </a:endParaRPr>
          </a:p>
          <a:p>
            <a:r>
              <a:rPr lang="en-US" sz="7200" dirty="0">
                <a:cs typeface="Calibri" panose="020F0502020204030204"/>
              </a:rPr>
              <a:t>How Would Jesus Say It?</a:t>
            </a:r>
          </a:p>
        </p:txBody>
      </p:sp>
    </p:spTree>
    <p:extLst>
      <p:ext uri="{BB962C8B-B14F-4D97-AF65-F5344CB8AC3E}">
        <p14:creationId xmlns:p14="http://schemas.microsoft.com/office/powerpoint/2010/main" val="37705751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7271A-8776-CA4C-D2CC-F96CF0295D42}"/>
              </a:ext>
            </a:extLst>
          </p:cNvPr>
          <p:cNvSpPr>
            <a:spLocks noGrp="1"/>
          </p:cNvSpPr>
          <p:nvPr>
            <p:ph idx="1"/>
          </p:nvPr>
        </p:nvSpPr>
        <p:spPr>
          <a:xfrm>
            <a:off x="838200" y="320040"/>
            <a:ext cx="10515600" cy="6286500"/>
          </a:xfrm>
        </p:spPr>
        <p:txBody>
          <a:bodyPr vert="horz" lIns="91440" tIns="45720" rIns="91440" bIns="45720" rtlCol="0" anchor="t">
            <a:normAutofit/>
          </a:bodyPr>
          <a:lstStyle/>
          <a:p>
            <a:pPr marL="0" indent="0">
              <a:buNone/>
            </a:pPr>
            <a:r>
              <a:rPr lang="en-US" sz="4800" dirty="0">
                <a:cs typeface="Calibri" panose="020F0502020204030204"/>
              </a:rPr>
              <a:t>Colossians 3:17</a:t>
            </a:r>
          </a:p>
          <a:p>
            <a:pPr marL="0" indent="0">
              <a:buNone/>
            </a:pPr>
            <a:r>
              <a:rPr lang="en-US" sz="4800" b="1" i="1" dirty="0">
                <a:effectLst/>
                <a:latin typeface="Times New Roman" panose="02020603050405020304" pitchFamily="18" charset="0"/>
                <a:ea typeface="Calibri" panose="020F0502020204030204" pitchFamily="34" charset="0"/>
              </a:rPr>
              <a:t>“</a:t>
            </a:r>
            <a:r>
              <a:rPr lang="en-US" sz="4800" b="1" i="1" dirty="0">
                <a:solidFill>
                  <a:srgbClr val="FFFF00"/>
                </a:solidFill>
                <a:effectLst/>
                <a:latin typeface="Times New Roman" panose="02020603050405020304" pitchFamily="18" charset="0"/>
                <a:ea typeface="Calibri" panose="020F0502020204030204" pitchFamily="34" charset="0"/>
              </a:rPr>
              <a:t>And whatever you do in word or deed</a:t>
            </a:r>
            <a:r>
              <a:rPr lang="en-US" sz="4800" b="1" i="1" dirty="0">
                <a:effectLst/>
                <a:latin typeface="Times New Roman" panose="02020603050405020304" pitchFamily="18" charset="0"/>
                <a:ea typeface="Calibri" panose="020F0502020204030204" pitchFamily="34" charset="0"/>
              </a:rPr>
              <a:t>, </a:t>
            </a:r>
            <a:r>
              <a:rPr lang="en-US" sz="4800" b="1" i="1" dirty="0">
                <a:solidFill>
                  <a:srgbClr val="00B0F0"/>
                </a:solidFill>
                <a:effectLst/>
                <a:latin typeface="Times New Roman" panose="02020603050405020304" pitchFamily="18" charset="0"/>
                <a:ea typeface="Calibri" panose="020F0502020204030204" pitchFamily="34" charset="0"/>
              </a:rPr>
              <a:t>do all in the name of the Lord Jesus</a:t>
            </a:r>
            <a:r>
              <a:rPr lang="en-US" sz="4800" b="1" i="1" dirty="0">
                <a:effectLst/>
                <a:latin typeface="Times New Roman" panose="02020603050405020304" pitchFamily="18" charset="0"/>
                <a:ea typeface="Calibri" panose="020F0502020204030204" pitchFamily="34" charset="0"/>
              </a:rPr>
              <a:t>, giving thanks to God the Father through Him.”</a:t>
            </a:r>
            <a:r>
              <a:rPr lang="en-US" sz="4800" dirty="0">
                <a:effectLst/>
                <a:latin typeface="Times New Roman" panose="02020603050405020304" pitchFamily="18" charset="0"/>
                <a:ea typeface="Calibri" panose="020F0502020204030204" pitchFamily="34" charset="0"/>
              </a:rPr>
              <a:t> </a:t>
            </a:r>
          </a:p>
          <a:p>
            <a:pPr marL="0" indent="0">
              <a:buNone/>
            </a:pPr>
            <a:endParaRPr lang="en-US" sz="4800" dirty="0">
              <a:latin typeface="Times New Roman" panose="02020603050405020304" pitchFamily="18" charset="0"/>
              <a:cs typeface="Calibri" panose="020F0502020204030204"/>
            </a:endParaRPr>
          </a:p>
          <a:p>
            <a:pPr marL="0" indent="0">
              <a:buNone/>
            </a:pPr>
            <a:r>
              <a:rPr lang="en-US" sz="4000" i="1" dirty="0">
                <a:effectLst/>
                <a:latin typeface="Times New Roman" panose="02020603050405020304" pitchFamily="18" charset="0"/>
                <a:ea typeface="Calibri" panose="020F0502020204030204" pitchFamily="34" charset="0"/>
              </a:rPr>
              <a:t>“there is no sacred-secular split in God’s eyes”</a:t>
            </a:r>
          </a:p>
          <a:p>
            <a:pPr marL="0" indent="0">
              <a:buNone/>
            </a:pPr>
            <a:r>
              <a:rPr lang="en-US" sz="4000" i="1" dirty="0">
                <a:latin typeface="Times New Roman" panose="02020603050405020304" pitchFamily="18" charset="0"/>
                <a:ea typeface="Calibri" panose="020F0502020204030204" pitchFamily="34" charset="0"/>
              </a:rPr>
              <a:t>                            </a:t>
            </a:r>
            <a:r>
              <a:rPr lang="en-US" sz="3600" dirty="0">
                <a:latin typeface="Times New Roman" panose="02020603050405020304" pitchFamily="18" charset="0"/>
                <a:ea typeface="Calibri" panose="020F0502020204030204" pitchFamily="34" charset="0"/>
              </a:rPr>
              <a:t>The Bible Knowledge Commentary</a:t>
            </a:r>
            <a:r>
              <a:rPr lang="en-US" sz="3600" dirty="0">
                <a:effectLst/>
                <a:latin typeface="Times New Roman" panose="02020603050405020304" pitchFamily="18" charset="0"/>
                <a:ea typeface="Calibri" panose="020F0502020204030204" pitchFamily="34" charset="0"/>
              </a:rPr>
              <a:t> </a:t>
            </a:r>
            <a:endParaRPr lang="en-US" sz="3600" dirty="0">
              <a:cs typeface="Calibri" panose="020F0502020204030204"/>
            </a:endParaRPr>
          </a:p>
        </p:txBody>
      </p:sp>
      <p:cxnSp>
        <p:nvCxnSpPr>
          <p:cNvPr id="4" name="Straight Connector 3">
            <a:extLst>
              <a:ext uri="{FF2B5EF4-FFF2-40B4-BE49-F238E27FC236}">
                <a16:creationId xmlns:a16="http://schemas.microsoft.com/office/drawing/2014/main" id="{06475DA0-BE87-19D3-23D3-9F566EBADE19}"/>
              </a:ext>
            </a:extLst>
          </p:cNvPr>
          <p:cNvCxnSpPr/>
          <p:nvPr/>
        </p:nvCxnSpPr>
        <p:spPr>
          <a:xfrm>
            <a:off x="2537460" y="2468880"/>
            <a:ext cx="736092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6970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7271A-8776-CA4C-D2CC-F96CF0295D42}"/>
              </a:ext>
            </a:extLst>
          </p:cNvPr>
          <p:cNvSpPr>
            <a:spLocks noGrp="1"/>
          </p:cNvSpPr>
          <p:nvPr>
            <p:ph idx="1"/>
          </p:nvPr>
        </p:nvSpPr>
        <p:spPr>
          <a:xfrm>
            <a:off x="838200" y="320040"/>
            <a:ext cx="10515600" cy="6286500"/>
          </a:xfrm>
        </p:spPr>
        <p:txBody>
          <a:bodyPr vert="horz" lIns="91440" tIns="45720" rIns="91440" bIns="45720" rtlCol="0" anchor="t">
            <a:normAutofit/>
          </a:bodyPr>
          <a:lstStyle/>
          <a:p>
            <a:pPr marL="0" indent="0">
              <a:buNone/>
            </a:pPr>
            <a:endParaRPr lang="en-US" sz="6000" dirty="0">
              <a:cs typeface="Calibri" panose="020F0502020204030204"/>
            </a:endParaRPr>
          </a:p>
          <a:p>
            <a:pPr marL="0" indent="0">
              <a:buNone/>
            </a:pPr>
            <a:r>
              <a:rPr lang="en-US" sz="6000" dirty="0">
                <a:cs typeface="Calibri" panose="020F0502020204030204"/>
              </a:rPr>
              <a:t>2 Corinthians 5:20</a:t>
            </a:r>
          </a:p>
          <a:p>
            <a:pPr marL="0" indent="0">
              <a:buNone/>
            </a:pPr>
            <a:r>
              <a:rPr lang="en-US" sz="6000" b="1" i="1" dirty="0">
                <a:effectLst/>
                <a:latin typeface="Times New Roman" panose="02020603050405020304" pitchFamily="18" charset="0"/>
                <a:ea typeface="Calibri" panose="020F0502020204030204" pitchFamily="34" charset="0"/>
              </a:rPr>
              <a:t>“Now then, we are ambassadors for Christ, as though God were pleading through us …”.</a:t>
            </a:r>
            <a:r>
              <a:rPr lang="en-US" sz="6000" dirty="0">
                <a:effectLst/>
                <a:latin typeface="Times New Roman" panose="02020603050405020304" pitchFamily="18" charset="0"/>
                <a:ea typeface="Calibri" panose="020F0502020204030204" pitchFamily="34" charset="0"/>
              </a:rPr>
              <a:t> </a:t>
            </a:r>
            <a:endParaRPr lang="en-US" sz="6000" dirty="0">
              <a:cs typeface="Calibri" panose="020F0502020204030204"/>
            </a:endParaRPr>
          </a:p>
        </p:txBody>
      </p:sp>
    </p:spTree>
    <p:extLst>
      <p:ext uri="{BB962C8B-B14F-4D97-AF65-F5344CB8AC3E}">
        <p14:creationId xmlns:p14="http://schemas.microsoft.com/office/powerpoint/2010/main" val="12007835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7271A-8776-CA4C-D2CC-F96CF0295D42}"/>
              </a:ext>
            </a:extLst>
          </p:cNvPr>
          <p:cNvSpPr>
            <a:spLocks noGrp="1"/>
          </p:cNvSpPr>
          <p:nvPr>
            <p:ph idx="1"/>
          </p:nvPr>
        </p:nvSpPr>
        <p:spPr>
          <a:xfrm>
            <a:off x="838200" y="320040"/>
            <a:ext cx="10515600" cy="6286500"/>
          </a:xfrm>
        </p:spPr>
        <p:txBody>
          <a:bodyPr vert="horz" lIns="91440" tIns="45720" rIns="91440" bIns="45720" rtlCol="0" anchor="t">
            <a:normAutofit/>
          </a:bodyPr>
          <a:lstStyle/>
          <a:p>
            <a:pPr marL="0" indent="0">
              <a:buNone/>
            </a:pPr>
            <a:r>
              <a:rPr lang="en-US" sz="4400" dirty="0">
                <a:cs typeface="Calibri" panose="020F0502020204030204"/>
              </a:rPr>
              <a:t>Philippians 4:11-13</a:t>
            </a:r>
          </a:p>
          <a:p>
            <a:pPr marL="0" indent="0">
              <a:buNone/>
            </a:pPr>
            <a:r>
              <a:rPr lang="en-US" sz="4400" b="1" i="1" dirty="0">
                <a:effectLst/>
                <a:latin typeface="Times New Roman" panose="02020603050405020304" pitchFamily="18" charset="0"/>
                <a:ea typeface="Calibri" panose="020F0502020204030204" pitchFamily="34" charset="0"/>
              </a:rPr>
              <a:t>“Not that I speak in regard to need, for I have learned in whatever state I am, to be content: I know how to be abased, and I know how to abound.  Everywhere and in all things I have learned both to be full and to be hungry, both to abound and to suffer need.  I can do all things through Christ who strengthens me.”</a:t>
            </a:r>
            <a:r>
              <a:rPr lang="en-US" sz="4400" dirty="0">
                <a:effectLst/>
                <a:latin typeface="Times New Roman" panose="02020603050405020304" pitchFamily="18" charset="0"/>
                <a:ea typeface="Calibri" panose="020F0502020204030204" pitchFamily="34" charset="0"/>
              </a:rPr>
              <a:t> </a:t>
            </a:r>
            <a:endParaRPr lang="en-US" sz="4400" dirty="0">
              <a:cs typeface="Calibri" panose="020F0502020204030204"/>
            </a:endParaRPr>
          </a:p>
        </p:txBody>
      </p:sp>
    </p:spTree>
    <p:extLst>
      <p:ext uri="{BB962C8B-B14F-4D97-AF65-F5344CB8AC3E}">
        <p14:creationId xmlns:p14="http://schemas.microsoft.com/office/powerpoint/2010/main" val="23706149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7271A-8776-CA4C-D2CC-F96CF0295D42}"/>
              </a:ext>
            </a:extLst>
          </p:cNvPr>
          <p:cNvSpPr>
            <a:spLocks noGrp="1"/>
          </p:cNvSpPr>
          <p:nvPr>
            <p:ph idx="1"/>
          </p:nvPr>
        </p:nvSpPr>
        <p:spPr>
          <a:xfrm>
            <a:off x="838200" y="320040"/>
            <a:ext cx="10515600" cy="6286500"/>
          </a:xfrm>
        </p:spPr>
        <p:txBody>
          <a:bodyPr vert="horz" lIns="91440" tIns="45720" rIns="91440" bIns="45720" rtlCol="0" anchor="t">
            <a:normAutofit/>
          </a:bodyPr>
          <a:lstStyle/>
          <a:p>
            <a:pPr marL="0" indent="0">
              <a:buNone/>
            </a:pPr>
            <a:r>
              <a:rPr lang="en-US" sz="4400" dirty="0">
                <a:cs typeface="Calibri" panose="020F0502020204030204"/>
              </a:rPr>
              <a:t>Philippians 4:11-13</a:t>
            </a:r>
          </a:p>
          <a:p>
            <a:pPr marL="0" indent="0">
              <a:buNone/>
            </a:pPr>
            <a:r>
              <a:rPr lang="en-US" sz="4400" b="1" i="1" dirty="0">
                <a:effectLst/>
                <a:latin typeface="Times New Roman" panose="02020603050405020304" pitchFamily="18" charset="0"/>
                <a:ea typeface="Calibri" panose="020F0502020204030204" pitchFamily="34" charset="0"/>
              </a:rPr>
              <a:t>“Not that I speak in regard to need, for I have learned in whatever state I am, to be content: I know how to be abased, and I know how to abound.  Everywhere and in all things I have learned both to be full and to be hungry, both to abound and to suffer need.  </a:t>
            </a:r>
            <a:r>
              <a:rPr lang="en-US" sz="4400" b="1" i="1" dirty="0">
                <a:solidFill>
                  <a:srgbClr val="FFFF00"/>
                </a:solidFill>
                <a:effectLst/>
                <a:latin typeface="Times New Roman" panose="02020603050405020304" pitchFamily="18" charset="0"/>
                <a:ea typeface="Calibri" panose="020F0502020204030204" pitchFamily="34" charset="0"/>
              </a:rPr>
              <a:t>I can do all things through Christ who strengthens me</a:t>
            </a:r>
            <a:r>
              <a:rPr lang="en-US" sz="4400" b="1" i="1" dirty="0">
                <a:effectLst/>
                <a:latin typeface="Times New Roman" panose="02020603050405020304" pitchFamily="18" charset="0"/>
                <a:ea typeface="Calibri" panose="020F0502020204030204" pitchFamily="34" charset="0"/>
              </a:rPr>
              <a:t>.”</a:t>
            </a:r>
            <a:r>
              <a:rPr lang="en-US" sz="4400" dirty="0">
                <a:effectLst/>
                <a:latin typeface="Times New Roman" panose="02020603050405020304" pitchFamily="18" charset="0"/>
                <a:ea typeface="Calibri" panose="020F0502020204030204" pitchFamily="34" charset="0"/>
              </a:rPr>
              <a:t> </a:t>
            </a:r>
            <a:endParaRPr lang="en-US" sz="4400" dirty="0">
              <a:cs typeface="Calibri" panose="020F0502020204030204"/>
            </a:endParaRPr>
          </a:p>
        </p:txBody>
      </p:sp>
    </p:spTree>
    <p:extLst>
      <p:ext uri="{BB962C8B-B14F-4D97-AF65-F5344CB8AC3E}">
        <p14:creationId xmlns:p14="http://schemas.microsoft.com/office/powerpoint/2010/main" val="36186339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7271A-8776-CA4C-D2CC-F96CF0295D42}"/>
              </a:ext>
            </a:extLst>
          </p:cNvPr>
          <p:cNvSpPr>
            <a:spLocks noGrp="1"/>
          </p:cNvSpPr>
          <p:nvPr>
            <p:ph idx="1"/>
          </p:nvPr>
        </p:nvSpPr>
        <p:spPr>
          <a:xfrm>
            <a:off x="838200" y="320040"/>
            <a:ext cx="10515600" cy="6286500"/>
          </a:xfrm>
        </p:spPr>
        <p:txBody>
          <a:bodyPr vert="horz" lIns="91440" tIns="45720" rIns="91440" bIns="45720" rtlCol="0" anchor="t">
            <a:normAutofit/>
          </a:bodyPr>
          <a:lstStyle/>
          <a:p>
            <a:pPr marL="0" indent="0">
              <a:buNone/>
            </a:pPr>
            <a:r>
              <a:rPr lang="en-US" sz="4800" dirty="0">
                <a:cs typeface="Calibri" panose="020F0502020204030204"/>
              </a:rPr>
              <a:t>2 Corinthians 12:9-10</a:t>
            </a:r>
          </a:p>
          <a:p>
            <a:pPr marL="0" indent="0">
              <a:buNone/>
            </a:pPr>
            <a:r>
              <a:rPr lang="en-US" sz="4800" b="1" i="1" dirty="0">
                <a:effectLst/>
                <a:latin typeface="Times New Roman" panose="02020603050405020304" pitchFamily="18" charset="0"/>
                <a:ea typeface="Calibri" panose="020F0502020204030204" pitchFamily="34" charset="0"/>
              </a:rPr>
              <a:t>“My grace is sufficient for you, for My strength is made perfect in weakness. … Therefore I take pleasure in infirmities, in reproaches, in needs in persecutions, in distresses, for Christ’s sake.  For when I am weak, then I am strong.”</a:t>
            </a:r>
            <a:r>
              <a:rPr lang="en-US" sz="4800" dirty="0">
                <a:effectLst/>
                <a:latin typeface="Times New Roman" panose="02020603050405020304" pitchFamily="18" charset="0"/>
                <a:ea typeface="Calibri" panose="020F0502020204030204" pitchFamily="34" charset="0"/>
              </a:rPr>
              <a:t> </a:t>
            </a:r>
            <a:endParaRPr lang="en-US" sz="4800" dirty="0">
              <a:cs typeface="Calibri" panose="020F0502020204030204"/>
            </a:endParaRPr>
          </a:p>
        </p:txBody>
      </p:sp>
    </p:spTree>
    <p:extLst>
      <p:ext uri="{BB962C8B-B14F-4D97-AF65-F5344CB8AC3E}">
        <p14:creationId xmlns:p14="http://schemas.microsoft.com/office/powerpoint/2010/main" val="4265045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7271A-8776-CA4C-D2CC-F96CF0295D42}"/>
              </a:ext>
            </a:extLst>
          </p:cNvPr>
          <p:cNvSpPr>
            <a:spLocks noGrp="1"/>
          </p:cNvSpPr>
          <p:nvPr>
            <p:ph idx="1"/>
          </p:nvPr>
        </p:nvSpPr>
        <p:spPr>
          <a:xfrm>
            <a:off x="838200" y="320040"/>
            <a:ext cx="10515600" cy="6286500"/>
          </a:xfrm>
        </p:spPr>
        <p:txBody>
          <a:bodyPr vert="horz" lIns="91440" tIns="45720" rIns="91440" bIns="45720" rtlCol="0" anchor="t">
            <a:normAutofit/>
          </a:bodyPr>
          <a:lstStyle/>
          <a:p>
            <a:pPr marL="0" indent="0" algn="ctr">
              <a:buNone/>
            </a:pPr>
            <a:endParaRPr lang="en-US" sz="4400" i="1" dirty="0">
              <a:latin typeface="Times New Roman" panose="02020603050405020304" pitchFamily="18" charset="0"/>
              <a:ea typeface="Calibri" panose="020F0502020204030204" pitchFamily="34" charset="0"/>
            </a:endParaRPr>
          </a:p>
          <a:p>
            <a:pPr marL="0" indent="0" algn="ctr">
              <a:buNone/>
            </a:pPr>
            <a:r>
              <a:rPr lang="en-US" sz="4400" i="1" dirty="0">
                <a:latin typeface="Times New Roman" panose="02020603050405020304" pitchFamily="18" charset="0"/>
                <a:ea typeface="Calibri" panose="020F0502020204030204" pitchFamily="34" charset="0"/>
              </a:rPr>
              <a:t>S</a:t>
            </a:r>
            <a:r>
              <a:rPr lang="en-US" sz="4400" i="1" dirty="0">
                <a:effectLst/>
                <a:latin typeface="Times New Roman" panose="02020603050405020304" pitchFamily="18" charset="0"/>
                <a:ea typeface="Calibri" panose="020F0502020204030204" pitchFamily="34" charset="0"/>
              </a:rPr>
              <a:t>ome commentators looked at the psalms, hymns, and spiritual songs as some of the tools, so to speak, used in the process of teaching and admonition of other believers.</a:t>
            </a:r>
            <a:endParaRPr lang="en-US" sz="4400" i="1" dirty="0">
              <a:cs typeface="Calibri" panose="020F0502020204030204"/>
            </a:endParaRPr>
          </a:p>
        </p:txBody>
      </p:sp>
    </p:spTree>
    <p:extLst>
      <p:ext uri="{BB962C8B-B14F-4D97-AF65-F5344CB8AC3E}">
        <p14:creationId xmlns:p14="http://schemas.microsoft.com/office/powerpoint/2010/main" val="41417124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7271A-8776-CA4C-D2CC-F96CF0295D42}"/>
              </a:ext>
            </a:extLst>
          </p:cNvPr>
          <p:cNvSpPr>
            <a:spLocks noGrp="1"/>
          </p:cNvSpPr>
          <p:nvPr>
            <p:ph idx="1"/>
          </p:nvPr>
        </p:nvSpPr>
        <p:spPr>
          <a:xfrm>
            <a:off x="838200" y="320040"/>
            <a:ext cx="10515600" cy="6286500"/>
          </a:xfrm>
        </p:spPr>
        <p:txBody>
          <a:bodyPr vert="horz" lIns="91440" tIns="45720" rIns="91440" bIns="45720" rtlCol="0" anchor="t">
            <a:normAutofit/>
          </a:bodyPr>
          <a:lstStyle/>
          <a:p>
            <a:pPr marL="0" indent="0">
              <a:buNone/>
            </a:pPr>
            <a:r>
              <a:rPr lang="en-US" sz="4800" dirty="0">
                <a:cs typeface="Calibri" panose="020F0502020204030204"/>
              </a:rPr>
              <a:t>2 Corinthians 12:9-10</a:t>
            </a:r>
          </a:p>
          <a:p>
            <a:pPr marL="0" indent="0">
              <a:buNone/>
            </a:pPr>
            <a:r>
              <a:rPr lang="en-US" sz="4800" b="1" i="1" dirty="0">
                <a:effectLst/>
                <a:latin typeface="Times New Roman" panose="02020603050405020304" pitchFamily="18" charset="0"/>
                <a:ea typeface="Calibri" panose="020F0502020204030204" pitchFamily="34" charset="0"/>
              </a:rPr>
              <a:t>“My grace is sufficient for you, for My strength is made perfect in weakness. … </a:t>
            </a:r>
            <a:r>
              <a:rPr lang="en-US" sz="4800" b="1" i="1" dirty="0">
                <a:solidFill>
                  <a:srgbClr val="FFFF00"/>
                </a:solidFill>
                <a:effectLst/>
                <a:latin typeface="Times New Roman" panose="02020603050405020304" pitchFamily="18" charset="0"/>
                <a:ea typeface="Calibri" panose="020F0502020204030204" pitchFamily="34" charset="0"/>
              </a:rPr>
              <a:t>Therefore I take pleasure </a:t>
            </a:r>
            <a:r>
              <a:rPr lang="en-US" sz="4800" b="1" i="1" dirty="0">
                <a:effectLst/>
                <a:latin typeface="Times New Roman" panose="02020603050405020304" pitchFamily="18" charset="0"/>
                <a:ea typeface="Calibri" panose="020F0502020204030204" pitchFamily="34" charset="0"/>
              </a:rPr>
              <a:t>in infirmities, in reproaches, in needs in persecutions, in distresses, for Christ’s sake.  For when I am weak, then I am strong.”</a:t>
            </a:r>
            <a:r>
              <a:rPr lang="en-US" sz="4800" dirty="0">
                <a:effectLst/>
                <a:latin typeface="Times New Roman" panose="02020603050405020304" pitchFamily="18" charset="0"/>
                <a:ea typeface="Calibri" panose="020F0502020204030204" pitchFamily="34" charset="0"/>
              </a:rPr>
              <a:t> </a:t>
            </a:r>
            <a:endParaRPr lang="en-US" sz="4800" dirty="0">
              <a:cs typeface="Calibri" panose="020F0502020204030204"/>
            </a:endParaRPr>
          </a:p>
        </p:txBody>
      </p:sp>
    </p:spTree>
    <p:extLst>
      <p:ext uri="{BB962C8B-B14F-4D97-AF65-F5344CB8AC3E}">
        <p14:creationId xmlns:p14="http://schemas.microsoft.com/office/powerpoint/2010/main" val="23545091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7271A-8776-CA4C-D2CC-F96CF0295D42}"/>
              </a:ext>
            </a:extLst>
          </p:cNvPr>
          <p:cNvSpPr>
            <a:spLocks noGrp="1"/>
          </p:cNvSpPr>
          <p:nvPr>
            <p:ph idx="1"/>
          </p:nvPr>
        </p:nvSpPr>
        <p:spPr>
          <a:xfrm>
            <a:off x="838200" y="320040"/>
            <a:ext cx="10515600" cy="6286500"/>
          </a:xfrm>
        </p:spPr>
        <p:txBody>
          <a:bodyPr vert="horz" lIns="91440" tIns="45720" rIns="91440" bIns="45720" rtlCol="0" anchor="t">
            <a:normAutofit/>
          </a:bodyPr>
          <a:lstStyle/>
          <a:p>
            <a:pPr marL="0" indent="0">
              <a:buNone/>
            </a:pPr>
            <a:r>
              <a:rPr lang="en-US" sz="4400" dirty="0">
                <a:cs typeface="Calibri" panose="020F0502020204030204"/>
              </a:rPr>
              <a:t>Philippians 4:11-13</a:t>
            </a:r>
          </a:p>
          <a:p>
            <a:pPr marL="0" indent="0">
              <a:buNone/>
            </a:pPr>
            <a:r>
              <a:rPr lang="en-US" sz="4400" b="1" i="1" dirty="0">
                <a:effectLst/>
                <a:latin typeface="Times New Roman" panose="02020603050405020304" pitchFamily="18" charset="0"/>
                <a:ea typeface="Calibri" panose="020F0502020204030204" pitchFamily="34" charset="0"/>
              </a:rPr>
              <a:t>“Not that I speak in regard to need, for I have learned in whatever state I am, to be content: I know how to be abased, and I know how to abound.  Everywhere and in all things I have learned both to be full and to be hungry, both to abound and to suffer need.  </a:t>
            </a:r>
            <a:r>
              <a:rPr lang="en-US" sz="4400" b="1" i="1" dirty="0">
                <a:solidFill>
                  <a:srgbClr val="FFFF00"/>
                </a:solidFill>
                <a:effectLst/>
                <a:latin typeface="Times New Roman" panose="02020603050405020304" pitchFamily="18" charset="0"/>
                <a:ea typeface="Calibri" panose="020F0502020204030204" pitchFamily="34" charset="0"/>
              </a:rPr>
              <a:t>I can do all things through Christ who strengthens me</a:t>
            </a:r>
            <a:r>
              <a:rPr lang="en-US" sz="4400" b="1" i="1" dirty="0">
                <a:effectLst/>
                <a:latin typeface="Times New Roman" panose="02020603050405020304" pitchFamily="18" charset="0"/>
                <a:ea typeface="Calibri" panose="020F0502020204030204" pitchFamily="34" charset="0"/>
              </a:rPr>
              <a:t>.”</a:t>
            </a:r>
            <a:r>
              <a:rPr lang="en-US" sz="4400" dirty="0">
                <a:effectLst/>
                <a:latin typeface="Times New Roman" panose="02020603050405020304" pitchFamily="18" charset="0"/>
                <a:ea typeface="Calibri" panose="020F0502020204030204" pitchFamily="34" charset="0"/>
              </a:rPr>
              <a:t> </a:t>
            </a:r>
            <a:endParaRPr lang="en-US" sz="4400" dirty="0">
              <a:cs typeface="Calibri" panose="020F0502020204030204"/>
            </a:endParaRPr>
          </a:p>
        </p:txBody>
      </p:sp>
    </p:spTree>
    <p:extLst>
      <p:ext uri="{BB962C8B-B14F-4D97-AF65-F5344CB8AC3E}">
        <p14:creationId xmlns:p14="http://schemas.microsoft.com/office/powerpoint/2010/main" val="513927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7271A-8776-CA4C-D2CC-F96CF0295D42}"/>
              </a:ext>
            </a:extLst>
          </p:cNvPr>
          <p:cNvSpPr>
            <a:spLocks noGrp="1"/>
          </p:cNvSpPr>
          <p:nvPr>
            <p:ph idx="1"/>
          </p:nvPr>
        </p:nvSpPr>
        <p:spPr>
          <a:xfrm>
            <a:off x="838200" y="320040"/>
            <a:ext cx="10515600" cy="6286500"/>
          </a:xfrm>
        </p:spPr>
        <p:txBody>
          <a:bodyPr vert="horz" lIns="91440" tIns="45720" rIns="91440" bIns="45720" rtlCol="0" anchor="t">
            <a:normAutofit/>
          </a:bodyPr>
          <a:lstStyle/>
          <a:p>
            <a:pPr marL="0" indent="0" algn="ctr">
              <a:buNone/>
            </a:pPr>
            <a:endParaRPr lang="en-US" sz="4400" i="1" dirty="0">
              <a:latin typeface="Times New Roman" panose="02020603050405020304" pitchFamily="18" charset="0"/>
              <a:ea typeface="Calibri" panose="020F0502020204030204" pitchFamily="34" charset="0"/>
            </a:endParaRPr>
          </a:p>
          <a:p>
            <a:pPr marL="0" indent="0" algn="ctr">
              <a:buNone/>
            </a:pPr>
            <a:r>
              <a:rPr lang="en-US" sz="4400" i="1" dirty="0">
                <a:latin typeface="Times New Roman" panose="02020603050405020304" pitchFamily="18" charset="0"/>
                <a:ea typeface="Calibri" panose="020F0502020204030204" pitchFamily="34" charset="0"/>
              </a:rPr>
              <a:t>S</a:t>
            </a:r>
            <a:r>
              <a:rPr lang="en-US" sz="4400" i="1" dirty="0">
                <a:effectLst/>
                <a:latin typeface="Times New Roman" panose="02020603050405020304" pitchFamily="18" charset="0"/>
                <a:ea typeface="Calibri" panose="020F0502020204030204" pitchFamily="34" charset="0"/>
              </a:rPr>
              <a:t>ome commentators looked at the psalms, hymns, and spiritual songs as some of the tools, so to speak, used in the process of teaching and admonition of other believers.</a:t>
            </a:r>
          </a:p>
          <a:p>
            <a:pPr marL="0" indent="0" algn="ctr">
              <a:buNone/>
            </a:pPr>
            <a:endParaRPr lang="en-US" sz="4400" i="1" dirty="0">
              <a:latin typeface="Times New Roman" panose="02020603050405020304" pitchFamily="18" charset="0"/>
              <a:cs typeface="Calibri" panose="020F0502020204030204"/>
            </a:endParaRPr>
          </a:p>
          <a:p>
            <a:pPr marL="0" indent="0" algn="ctr">
              <a:buNone/>
            </a:pPr>
            <a:r>
              <a:rPr lang="en-US" sz="4400" i="1" dirty="0">
                <a:effectLst/>
                <a:latin typeface="Times New Roman" panose="02020603050405020304" pitchFamily="18" charset="0"/>
                <a:ea typeface="Calibri" panose="020F0502020204030204" pitchFamily="34" charset="0"/>
              </a:rPr>
              <a:t>Other commentators saw psalms, hymns, and spiritual songs as being “a chief means of mutual edification.”</a:t>
            </a:r>
            <a:endParaRPr lang="en-US" sz="4400" i="1" dirty="0">
              <a:cs typeface="Calibri" panose="020F0502020204030204"/>
            </a:endParaRPr>
          </a:p>
        </p:txBody>
      </p:sp>
    </p:spTree>
    <p:extLst>
      <p:ext uri="{BB962C8B-B14F-4D97-AF65-F5344CB8AC3E}">
        <p14:creationId xmlns:p14="http://schemas.microsoft.com/office/powerpoint/2010/main" val="105646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7271A-8776-CA4C-D2CC-F96CF0295D42}"/>
              </a:ext>
            </a:extLst>
          </p:cNvPr>
          <p:cNvSpPr>
            <a:spLocks noGrp="1"/>
          </p:cNvSpPr>
          <p:nvPr>
            <p:ph idx="1"/>
          </p:nvPr>
        </p:nvSpPr>
        <p:spPr>
          <a:xfrm>
            <a:off x="838200" y="320040"/>
            <a:ext cx="10515600" cy="6286500"/>
          </a:xfrm>
        </p:spPr>
        <p:txBody>
          <a:bodyPr vert="horz" lIns="91440" tIns="45720" rIns="91440" bIns="45720" rtlCol="0" anchor="t">
            <a:normAutofit/>
          </a:bodyPr>
          <a:lstStyle/>
          <a:p>
            <a:pPr marL="0" indent="0" algn="ctr">
              <a:buNone/>
            </a:pPr>
            <a:endParaRPr lang="en-US" sz="3600" i="1" u="sng" dirty="0">
              <a:effectLst/>
              <a:latin typeface="Times New Roman" panose="02020603050405020304" pitchFamily="18" charset="0"/>
              <a:ea typeface="Calibri" panose="020F0502020204030204" pitchFamily="34" charset="0"/>
            </a:endParaRPr>
          </a:p>
          <a:p>
            <a:pPr marL="0" indent="0" algn="ctr">
              <a:buNone/>
            </a:pPr>
            <a:r>
              <a:rPr lang="en-US" sz="8800" i="1" u="sng" dirty="0">
                <a:effectLst/>
                <a:latin typeface="Times New Roman" panose="02020603050405020304" pitchFamily="18" charset="0"/>
                <a:ea typeface="Calibri" panose="020F0502020204030204" pitchFamily="34" charset="0"/>
              </a:rPr>
              <a:t>God’s Lyrics: Rediscovering Worship Through Old Testament Songs</a:t>
            </a:r>
            <a:endParaRPr lang="en-US" sz="8800" i="1" dirty="0">
              <a:cs typeface="Calibri" panose="020F0502020204030204"/>
            </a:endParaRPr>
          </a:p>
        </p:txBody>
      </p:sp>
    </p:spTree>
    <p:extLst>
      <p:ext uri="{BB962C8B-B14F-4D97-AF65-F5344CB8AC3E}">
        <p14:creationId xmlns:p14="http://schemas.microsoft.com/office/powerpoint/2010/main" val="3418937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7271A-8776-CA4C-D2CC-F96CF0295D42}"/>
              </a:ext>
            </a:extLst>
          </p:cNvPr>
          <p:cNvSpPr>
            <a:spLocks noGrp="1"/>
          </p:cNvSpPr>
          <p:nvPr>
            <p:ph idx="1"/>
          </p:nvPr>
        </p:nvSpPr>
        <p:spPr>
          <a:xfrm>
            <a:off x="838200" y="320040"/>
            <a:ext cx="10515600" cy="6286500"/>
          </a:xfrm>
        </p:spPr>
        <p:txBody>
          <a:bodyPr vert="horz" lIns="91440" tIns="45720" rIns="91440" bIns="45720" rtlCol="0" anchor="t">
            <a:normAutofit/>
          </a:bodyPr>
          <a:lstStyle/>
          <a:p>
            <a:pPr marL="0" indent="0" algn="ctr">
              <a:buNone/>
            </a:pPr>
            <a:r>
              <a:rPr lang="en-US" sz="5400" i="1" dirty="0">
                <a:effectLst/>
                <a:latin typeface="Times New Roman" panose="02020603050405020304" pitchFamily="18" charset="0"/>
                <a:ea typeface="Calibri" panose="020F0502020204030204" pitchFamily="34" charset="0"/>
              </a:rPr>
              <a:t>“In the church, as in the world, he who “makes a people’s songs” really guides their minds as well as their hearts.  For good and for evil the hymns of the Christian Church have largely influenced her theology.”</a:t>
            </a:r>
            <a:r>
              <a:rPr lang="en-US" sz="5400" dirty="0">
                <a:effectLst/>
                <a:latin typeface="Times New Roman" panose="02020603050405020304" pitchFamily="18" charset="0"/>
                <a:ea typeface="Calibri" panose="020F0502020204030204" pitchFamily="34" charset="0"/>
              </a:rPr>
              <a:t> </a:t>
            </a:r>
          </a:p>
          <a:p>
            <a:pPr marL="0" indent="0">
              <a:buNone/>
            </a:pPr>
            <a:r>
              <a:rPr lang="en-US" sz="4400" dirty="0">
                <a:latin typeface="Times New Roman" panose="02020603050405020304" pitchFamily="18" charset="0"/>
                <a:cs typeface="Calibri" panose="020F0502020204030204"/>
              </a:rPr>
              <a:t>                                                      C.J. Elliot </a:t>
            </a:r>
            <a:endParaRPr lang="en-US" sz="4400" dirty="0">
              <a:cs typeface="Calibri" panose="020F0502020204030204"/>
            </a:endParaRPr>
          </a:p>
        </p:txBody>
      </p:sp>
    </p:spTree>
    <p:extLst>
      <p:ext uri="{BB962C8B-B14F-4D97-AF65-F5344CB8AC3E}">
        <p14:creationId xmlns:p14="http://schemas.microsoft.com/office/powerpoint/2010/main" val="2154965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7271A-8776-CA4C-D2CC-F96CF0295D42}"/>
              </a:ext>
            </a:extLst>
          </p:cNvPr>
          <p:cNvSpPr>
            <a:spLocks noGrp="1"/>
          </p:cNvSpPr>
          <p:nvPr>
            <p:ph idx="1"/>
          </p:nvPr>
        </p:nvSpPr>
        <p:spPr>
          <a:xfrm>
            <a:off x="838200" y="320040"/>
            <a:ext cx="10515600" cy="6286500"/>
          </a:xfrm>
        </p:spPr>
        <p:txBody>
          <a:bodyPr vert="horz" lIns="91440" tIns="45720" rIns="91440" bIns="45720" rtlCol="0" anchor="t">
            <a:normAutofit/>
          </a:bodyPr>
          <a:lstStyle/>
          <a:p>
            <a:pPr marL="0" indent="0" algn="ctr">
              <a:buNone/>
            </a:pPr>
            <a:r>
              <a:rPr lang="en-US" sz="4000" i="1" dirty="0">
                <a:effectLst/>
                <a:latin typeface="Times New Roman" panose="02020603050405020304" pitchFamily="18" charset="0"/>
                <a:ea typeface="Calibri" panose="020F0502020204030204" pitchFamily="34" charset="0"/>
              </a:rPr>
              <a:t>“Dr. Johnson once said, that if he were allowed to make the ballads of a nation, he cared not who made the laws.  It is true in a more important sense that he who is permitted to make the hymns of a church, need care little who preaches, or who makes the creed.  He will more effectually </a:t>
            </a:r>
            <a:r>
              <a:rPr lang="en-US" sz="4000" i="1" dirty="0" err="1">
                <a:effectLst/>
                <a:latin typeface="Times New Roman" panose="02020603050405020304" pitchFamily="18" charset="0"/>
                <a:ea typeface="Calibri" panose="020F0502020204030204" pitchFamily="34" charset="0"/>
              </a:rPr>
              <a:t>mould</a:t>
            </a:r>
            <a:r>
              <a:rPr lang="en-US" sz="4000" i="1" dirty="0">
                <a:effectLst/>
                <a:latin typeface="Times New Roman" panose="02020603050405020304" pitchFamily="18" charset="0"/>
                <a:ea typeface="Calibri" panose="020F0502020204030204" pitchFamily="34" charset="0"/>
              </a:rPr>
              <a:t> the sentiments of a church than they who preach or make creeds and confessions.  Hence, it is indispensable, in order to the preservation of the truth, that the sacred songs of a church should be imbued with sound evangelical sentiment.”</a:t>
            </a:r>
            <a:endParaRPr lang="en-US" sz="4000" dirty="0">
              <a:cs typeface="Calibri" panose="020F0502020204030204"/>
            </a:endParaRPr>
          </a:p>
        </p:txBody>
      </p:sp>
    </p:spTree>
    <p:extLst>
      <p:ext uri="{BB962C8B-B14F-4D97-AF65-F5344CB8AC3E}">
        <p14:creationId xmlns:p14="http://schemas.microsoft.com/office/powerpoint/2010/main" val="721965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7271A-8776-CA4C-D2CC-F96CF0295D42}"/>
              </a:ext>
            </a:extLst>
          </p:cNvPr>
          <p:cNvSpPr>
            <a:spLocks noGrp="1"/>
          </p:cNvSpPr>
          <p:nvPr>
            <p:ph idx="1"/>
          </p:nvPr>
        </p:nvSpPr>
        <p:spPr>
          <a:xfrm>
            <a:off x="838200" y="320040"/>
            <a:ext cx="10515600" cy="6286500"/>
          </a:xfrm>
        </p:spPr>
        <p:txBody>
          <a:bodyPr vert="horz" lIns="91440" tIns="45720" rIns="91440" bIns="45720" rtlCol="0" anchor="t">
            <a:normAutofit/>
          </a:bodyPr>
          <a:lstStyle/>
          <a:p>
            <a:pPr marL="0" indent="0">
              <a:buNone/>
            </a:pPr>
            <a:r>
              <a:rPr lang="en-US" sz="4400" i="1" dirty="0">
                <a:effectLst/>
                <a:latin typeface="Times New Roman" panose="02020603050405020304" pitchFamily="18" charset="0"/>
                <a:ea typeface="Calibri" panose="020F0502020204030204" pitchFamily="34" charset="0"/>
              </a:rPr>
              <a:t>“The original song lyrics that close this book are my attempt to revive our repertoire.  I have a love for poetic craftsmanship, an ever-growing appreciation for the hymn writers who have preceded me, and an earnest desire to be a servant to the worshipping church, but I make no claim that my songs are worth singing or remembering.  Yet in a day and age when so much “self-satisfied, unoriginal</a:t>
            </a:r>
            <a:endParaRPr lang="en-US" sz="4400" dirty="0">
              <a:cs typeface="Calibri" panose="020F0502020204030204"/>
            </a:endParaRPr>
          </a:p>
        </p:txBody>
      </p:sp>
    </p:spTree>
    <p:extLst>
      <p:ext uri="{BB962C8B-B14F-4D97-AF65-F5344CB8AC3E}">
        <p14:creationId xmlns:p14="http://schemas.microsoft.com/office/powerpoint/2010/main" val="316407831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TotalTime>
  <Words>2140</Words>
  <Application>Microsoft Office PowerPoint</Application>
  <PresentationFormat>Widescreen</PresentationFormat>
  <Paragraphs>123</Paragraphs>
  <Slides>41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41</vt:i4>
      </vt:variant>
    </vt:vector>
  </HeadingPairs>
  <TitlesOfParts>
    <vt:vector size="46" baseType="lpstr">
      <vt:lpstr>Arial</vt:lpstr>
      <vt:lpstr>Calibri</vt:lpstr>
      <vt:lpstr>Calibri Light</vt:lpstr>
      <vt:lpstr>Times New Roman</vt:lpstr>
      <vt:lpstr>office theme</vt:lpstr>
      <vt:lpstr>Colossians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Kenneth Stearns</dc:creator>
  <cp:lastModifiedBy>Kenneth Stearns</cp:lastModifiedBy>
  <cp:revision>10</cp:revision>
  <dcterms:created xsi:type="dcterms:W3CDTF">2023-06-04T04:07:24Z</dcterms:created>
  <dcterms:modified xsi:type="dcterms:W3CDTF">2023-06-04T04:32:52Z</dcterms:modified>
</cp:coreProperties>
</file>