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p:scale>
          <a:sx n="50" d="100"/>
          <a:sy n="50" d="100"/>
        </p:scale>
        <p:origin x="2268" y="13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1T20:56:51.083"/>
    </inkml:context>
    <inkml:brush xml:id="br0">
      <inkml:brushProperty name="width" value="0.1" units="cm"/>
      <inkml:brushProperty name="height" value="0.1" units="cm"/>
      <inkml:brushProperty name="color" value="#E71224"/>
    </inkml:brush>
  </inkml:definitions>
  <inkml:trace contextRef="#ctx0" brushRef="#br0">0 1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1T20:56:54.841"/>
    </inkml:context>
    <inkml:brush xml:id="br0">
      <inkml:brushProperty name="width" value="0.1" units="cm"/>
      <inkml:brushProperty name="height" value="0.1" units="cm"/>
      <inkml:brushProperty name="color" value="#E71224"/>
    </inkml:brush>
  </inkml:definitions>
  <inkml:trace contextRef="#ctx0" brushRef="#br0">3596 103 24575,'-297'-16'0,"40"0"0,-272 16 0,-54-1 0,176-34 0,-44 0 0,-174 36 281,233 0-1927,338-1-5180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1T20:57:00.276"/>
    </inkml:context>
    <inkml:brush xml:id="br0">
      <inkml:brushProperty name="width" value="0.1" units="cm"/>
      <inkml:brushProperty name="height" value="0.1" units="cm"/>
      <inkml:brushProperty name="color" value="#E71224"/>
    </inkml:brush>
  </inkml:definitions>
  <inkml:trace contextRef="#ctx0" brushRef="#br0">6319 836 24575,'-22'2'0,"-1"1"0,0 0 0,1 2 0,-35 11 0,-29 7 0,-367 48 0,113-44 0,-255-7 0,502-20 0,-169 19 0,172-9 0,-186 39 0,54-6 0,112-26 0,38-5 0,-114 5 0,-6-18 0,-77 1 0,202 4 0,-131 23 0,-25 11 0,-21 4 0,141-24 0,-12 2 0,-266 77 0,180-61 0,157-29 0,-7 0 0,6-1 0,-46 12 0,-137 36 0,107-13 0,94-29 0,0-2 0,-1-1 0,-1-1 0,-38 5 0,53-12 0,0 1 0,0 1 0,0 0 0,0 1 0,1 0 0,-1 1 0,1 1 0,1 0 0,-1 0 0,1 2 0,0-1 0,-16 15 0,-11 12 0,1 2 0,2 1 0,2 2 0,-52 77 0,43-57 0,-21 38 0,57-85 0,1 1 0,0-1 0,1 1 0,0 0 0,1 1 0,-3 18 0,-22 120 0,15-90 0,-10 115 0,23 64 0,2-124 0,-1-99 0,1 0 0,0 0 0,1 0 0,1 0 0,0-1 0,2 1 0,0-1 0,1 1 0,0-2 0,2 1 0,0-1 0,1 0 0,0 0 0,1-1 0,16 17 0,-15-20 0,0-1 0,1 0 0,0-1 0,1 0 0,0-1 0,1-1 0,16 8 0,3-2 0,0-1 0,40 9 0,-9-2 0,-31-10 0,-1 0 0,48 6 0,43-7 0,153-9 0,-130-3 0,814 3 0,-420-41 0,-340 20 0,-69 7 0,186-11 0,-103 25 0,54-1 0,-107-14 0,-8 1 0,66-3 0,109-3 0,-245 15 0,127-23 0,36-4 0,243 28 0,-264 6 0,4431-2 0,-4605 3 0,1 2 0,-1 2 0,54 16 0,38 6 0,3 0 0,-88-16 0,95 10 0,12-5 0,66 1 0,517-18 0,-340-3 0,-342 0 0,89-14 0,65-23 0,-170 29 0,121-30 0,14-2 0,-1-6 0,-144 36 0,51-6 0,-60 13 0,41-12 0,-18-1 0,0-3 0,-1-3 0,-1-1 0,-2-3 0,-1-2 0,-1-2 0,48-42 0,-66 51 0,38-23 0,-37 27 0,40-33 0,74-71 0,-133 110 0,0-1 0,0-1 0,-1 0 0,-1-1 0,11-23 0,-2 5 0,25-39 0,45-81 0,-79 132 0,0 0 0,-2-1 0,0 0 0,-2 0 0,5-33 0,9-104 0,-2-175 0,-18 235 0,-22-167 0,18 239 0,1 5 0,-1 0 0,0 1 0,-2-1 0,-1 1 0,-12-27 0,3 14 0,-2 0 0,-2 2 0,-1 0 0,-36-43 0,37 53 0,-27-42 0,29 38 0,-23-26 0,8 15 0,-65-57 0,65 66 0,-47-54 0,55 55 0,-1 1 0,-52-43 0,46 49 0,-1 0 0,-1 2 0,-1 2 0,0 1 0,-1 2 0,-52-14 0,23 9 0,-1 4 0,0 2 0,-124-8 0,-119 23 0,-71-3 0,233-13 0,11 0 0,-68-3 0,-84-4 0,121 21 0,-236-12 0,-226-10 0,530 23 0,34 3 0,0 2 0,-88 22 0,17-3 0,84-17 0,1 3 0,1 1 0,0 3 0,0 2 0,2 3 0,-69 37 0,-1 2 0,-29 17 0,-21 9 0,145-74 0,-50 28 0,-13 6 0,-98 51 0,66-30 0,49-35 0,-81 25 0,12-6 0,-359 160 0,452-192 0,-197 73 0,196-77 0,8-3 0,0 2 0,0 1 0,-51 28 0,64-28 183,18-12-355,1 2 0,-1-1 0,1 1 0,0 0 0,0 0 0,1 1 0,-1 0 0,-8 10 0,3 2-6654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CB984-39ED-AA6F-1B87-0E10CB01C3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543B52-1594-852C-882D-99537F7222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0E844F-E1C6-AC87-3EDD-44B4165D424D}"/>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5" name="Footer Placeholder 4">
            <a:extLst>
              <a:ext uri="{FF2B5EF4-FFF2-40B4-BE49-F238E27FC236}">
                <a16:creationId xmlns:a16="http://schemas.microsoft.com/office/drawing/2014/main" id="{F3AF44E3-8B01-DEAA-55E1-811C276881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868C6-4C05-9526-E241-0F6A19629CA3}"/>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342602098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A3FF5-9C7E-634C-61A9-D4D0C1A47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06753F-F33C-7755-9470-80D9268C81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EE6D54-2492-4D25-25BB-A436D5C4C417}"/>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5" name="Footer Placeholder 4">
            <a:extLst>
              <a:ext uri="{FF2B5EF4-FFF2-40B4-BE49-F238E27FC236}">
                <a16:creationId xmlns:a16="http://schemas.microsoft.com/office/drawing/2014/main" id="{BAE0711D-D129-5E2B-83D9-1F13FF825F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7A102D-658D-FAF8-C3F5-EB0155233865}"/>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2682121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0D594B-356C-6026-847E-C0BA5A4B46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72F7FE-0E67-D1F1-6195-1B9220B951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22628-AD0A-BDA3-D8CF-0E3DD10D8127}"/>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5" name="Footer Placeholder 4">
            <a:extLst>
              <a:ext uri="{FF2B5EF4-FFF2-40B4-BE49-F238E27FC236}">
                <a16:creationId xmlns:a16="http://schemas.microsoft.com/office/drawing/2014/main" id="{6385DA67-DE85-970B-21E3-28C2184AFE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708C8-23C7-ED9F-4981-7FA2C3D6F8BE}"/>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75945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B7768-E883-166E-9E8E-6640A88E48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B85D7B-0892-15EE-3DC2-86567562E8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97C6FA-07CA-B9EB-07AB-FA298552361E}"/>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5" name="Footer Placeholder 4">
            <a:extLst>
              <a:ext uri="{FF2B5EF4-FFF2-40B4-BE49-F238E27FC236}">
                <a16:creationId xmlns:a16="http://schemas.microsoft.com/office/drawing/2014/main" id="{FC948077-BD5B-8FCF-5096-190C6BF70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FC6DB3-0A4A-72FC-F61E-2D88A576225D}"/>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249508419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AF469-19E4-FA4A-16F1-BA18754935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0ABCF5-9FEA-9587-5AF9-24FB18AB4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C988FF-9286-048F-F676-7C77B19C2A90}"/>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5" name="Footer Placeholder 4">
            <a:extLst>
              <a:ext uri="{FF2B5EF4-FFF2-40B4-BE49-F238E27FC236}">
                <a16:creationId xmlns:a16="http://schemas.microsoft.com/office/drawing/2014/main" id="{D4505505-A7C9-5659-4D89-0BD4B98483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C4A237-C610-261E-EBF7-7F075A8A83FE}"/>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89754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FCE1A-E428-1608-DE9D-8B7FAA8678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DCD9BE-E187-A20C-7917-7123B8A4B8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FC37B6-8956-2598-4718-C7940BE815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17E9AA-483E-76F3-410A-BFD60854AF6F}"/>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6" name="Footer Placeholder 5">
            <a:extLst>
              <a:ext uri="{FF2B5EF4-FFF2-40B4-BE49-F238E27FC236}">
                <a16:creationId xmlns:a16="http://schemas.microsoft.com/office/drawing/2014/main" id="{297BA715-3AAC-837F-879D-D04AE07579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AB8879-E4BD-FF2B-3EB4-16D8C32CE61A}"/>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303804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90DB-2D69-FFE5-1297-1E3B72E41F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0E3AD4-C3D0-1FD6-EC82-B6112439F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248453-4BB3-125E-E566-06526E71B3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D9C2FB-DA7C-95B3-5D12-BB37B7BAFA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45BBDA-649C-8F5E-16AF-C5F0DEAA49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29CCB5-42B9-9B08-A0E8-8DE686C0795A}"/>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8" name="Footer Placeholder 7">
            <a:extLst>
              <a:ext uri="{FF2B5EF4-FFF2-40B4-BE49-F238E27FC236}">
                <a16:creationId xmlns:a16="http://schemas.microsoft.com/office/drawing/2014/main" id="{803E36D9-B234-3B2E-656D-DED8A0AE64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68507E-BFA4-4E66-27CB-8930486869CE}"/>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2908676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898E-8F9F-A5B0-195C-F3F05FB655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4B961B-B51C-5823-984D-5763EC7C91ED}"/>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4" name="Footer Placeholder 3">
            <a:extLst>
              <a:ext uri="{FF2B5EF4-FFF2-40B4-BE49-F238E27FC236}">
                <a16:creationId xmlns:a16="http://schemas.microsoft.com/office/drawing/2014/main" id="{B7F5362B-89EF-5D86-8828-52E233494F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003DB5-83FE-1B89-A041-48E74B0097C9}"/>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2373577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984204-FE46-2587-D394-C82EE2F09817}"/>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3" name="Footer Placeholder 2">
            <a:extLst>
              <a:ext uri="{FF2B5EF4-FFF2-40B4-BE49-F238E27FC236}">
                <a16:creationId xmlns:a16="http://schemas.microsoft.com/office/drawing/2014/main" id="{016C8B55-AE9C-D61F-D105-9F8BA937EB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D76488-7C97-3982-F799-5B068CCBE188}"/>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3122541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24593-F01A-99FF-4CB7-51853AFFE5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97A3B5-4D0C-DFF9-0B32-B6C0B82825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D71AE8-E800-E141-1EFD-252CFBCB94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CF9C3B-C238-DE8C-E33D-BE9FA1B12FDC}"/>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6" name="Footer Placeholder 5">
            <a:extLst>
              <a:ext uri="{FF2B5EF4-FFF2-40B4-BE49-F238E27FC236}">
                <a16:creationId xmlns:a16="http://schemas.microsoft.com/office/drawing/2014/main" id="{62523360-9ABE-7955-D798-E8C822E340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9BD3F3-81BA-C347-DD7D-445F7961949B}"/>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180173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1BF15-F4E0-98F0-F64E-8C5CE29CC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2423BA-2DA5-48CE-AD1E-4641DC361B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D76B40-4968-3ED5-223A-00EB109C7D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0F0F14-30B2-86B1-8808-CF991B8B2882}"/>
              </a:ext>
            </a:extLst>
          </p:cNvPr>
          <p:cNvSpPr>
            <a:spLocks noGrp="1"/>
          </p:cNvSpPr>
          <p:nvPr>
            <p:ph type="dt" sz="half" idx="10"/>
          </p:nvPr>
        </p:nvSpPr>
        <p:spPr/>
        <p:txBody>
          <a:bodyPr/>
          <a:lstStyle/>
          <a:p>
            <a:fld id="{994F5BBC-DF30-45BB-B7F6-A469A0F6C4E5}" type="datetimeFigureOut">
              <a:rPr lang="en-US" smtClean="0"/>
              <a:t>11/11/2023</a:t>
            </a:fld>
            <a:endParaRPr lang="en-US"/>
          </a:p>
        </p:txBody>
      </p:sp>
      <p:sp>
        <p:nvSpPr>
          <p:cNvPr id="6" name="Footer Placeholder 5">
            <a:extLst>
              <a:ext uri="{FF2B5EF4-FFF2-40B4-BE49-F238E27FC236}">
                <a16:creationId xmlns:a16="http://schemas.microsoft.com/office/drawing/2014/main" id="{E02455C7-CCF1-EBF5-5108-3C73864B0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7D2A5E-284B-D813-FA20-119E9ECB1849}"/>
              </a:ext>
            </a:extLst>
          </p:cNvPr>
          <p:cNvSpPr>
            <a:spLocks noGrp="1"/>
          </p:cNvSpPr>
          <p:nvPr>
            <p:ph type="sldNum" sz="quarter" idx="12"/>
          </p:nvPr>
        </p:nvSpPr>
        <p:spPr/>
        <p:txBody>
          <a:bodyPr/>
          <a:lstStyle/>
          <a:p>
            <a:fld id="{79EE9ABD-B616-4EE9-BF6E-B36CE5C2A469}" type="slidenum">
              <a:rPr lang="en-US" smtClean="0"/>
              <a:t>‹#›</a:t>
            </a:fld>
            <a:endParaRPr lang="en-US"/>
          </a:p>
        </p:txBody>
      </p:sp>
    </p:spTree>
    <p:extLst>
      <p:ext uri="{BB962C8B-B14F-4D97-AF65-F5344CB8AC3E}">
        <p14:creationId xmlns:p14="http://schemas.microsoft.com/office/powerpoint/2010/main" val="1080238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B2757E-02CC-1FD3-C357-79912D1BFB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653404-8B63-A126-E8AA-B92AC62F40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4F5738-FF62-EE35-19CC-0E75A2578F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5BBC-DF30-45BB-B7F6-A469A0F6C4E5}" type="datetimeFigureOut">
              <a:rPr lang="en-US" smtClean="0"/>
              <a:t>11/11/2023</a:t>
            </a:fld>
            <a:endParaRPr lang="en-US"/>
          </a:p>
        </p:txBody>
      </p:sp>
      <p:sp>
        <p:nvSpPr>
          <p:cNvPr id="5" name="Footer Placeholder 4">
            <a:extLst>
              <a:ext uri="{FF2B5EF4-FFF2-40B4-BE49-F238E27FC236}">
                <a16:creationId xmlns:a16="http://schemas.microsoft.com/office/drawing/2014/main" id="{594E1FD2-BA84-F872-8FD0-2BF18B3151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92C697-CEFC-7F9F-6132-B037040874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E9ABD-B616-4EE9-BF6E-B36CE5C2A469}" type="slidenum">
              <a:rPr lang="en-US" smtClean="0"/>
              <a:t>‹#›</a:t>
            </a:fld>
            <a:endParaRPr lang="en-US"/>
          </a:p>
        </p:txBody>
      </p:sp>
    </p:spTree>
    <p:extLst>
      <p:ext uri="{BB962C8B-B14F-4D97-AF65-F5344CB8AC3E}">
        <p14:creationId xmlns:p14="http://schemas.microsoft.com/office/powerpoint/2010/main" val="476116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E6BFF-794A-DA63-FE6E-7B0B503217A9}"/>
              </a:ext>
            </a:extLst>
          </p:cNvPr>
          <p:cNvSpPr>
            <a:spLocks noGrp="1"/>
          </p:cNvSpPr>
          <p:nvPr>
            <p:ph type="ctrTitle"/>
          </p:nvPr>
        </p:nvSpPr>
        <p:spPr>
          <a:xfrm>
            <a:off x="1524000" y="2235200"/>
            <a:ext cx="9144000" cy="2387600"/>
          </a:xfrm>
        </p:spPr>
        <p:txBody>
          <a:bodyPr>
            <a:normAutofit fontScale="90000"/>
          </a:bodyPr>
          <a:lstStyle/>
          <a:p>
            <a:r>
              <a:rPr lang="en-US" sz="9600" b="1" dirty="0"/>
              <a:t>First</a:t>
            </a:r>
            <a:br>
              <a:rPr lang="en-US" sz="9600" b="1" dirty="0"/>
            </a:br>
            <a:r>
              <a:rPr lang="en-US" sz="9600" b="1" dirty="0"/>
              <a:t>Thessalonians</a:t>
            </a:r>
          </a:p>
        </p:txBody>
      </p:sp>
    </p:spTree>
    <p:extLst>
      <p:ext uri="{BB962C8B-B14F-4D97-AF65-F5344CB8AC3E}">
        <p14:creationId xmlns:p14="http://schemas.microsoft.com/office/powerpoint/2010/main" val="3573263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buNone/>
            </a:pPr>
            <a:endParaRPr lang="en-US" sz="4800" dirty="0"/>
          </a:p>
          <a:p>
            <a:pPr marL="0" indent="0">
              <a:buNone/>
            </a:pPr>
            <a:r>
              <a:rPr lang="en-US" sz="4800" dirty="0"/>
              <a:t>1 Thessalonians 2:9</a:t>
            </a:r>
          </a:p>
          <a:p>
            <a:pPr marL="0" indent="0">
              <a:buNone/>
            </a:pPr>
            <a:r>
              <a:rPr lang="en-US" sz="4800" b="1" i="1" dirty="0">
                <a:effectLst/>
                <a:latin typeface="Times New Roman" panose="02020603050405020304" pitchFamily="18" charset="0"/>
                <a:ea typeface="Calibri" panose="020F0502020204030204" pitchFamily="34" charset="0"/>
              </a:rPr>
              <a:t>“For you remember, brethren, our labor and toil; for laboring night and day, that we might not be a burden to any of you, we preached to you the gospel of God.”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680820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buNone/>
            </a:pPr>
            <a:endParaRPr lang="en-US" sz="4800" dirty="0"/>
          </a:p>
          <a:p>
            <a:pPr marL="0" indent="0">
              <a:buNone/>
            </a:pPr>
            <a:r>
              <a:rPr lang="en-US" sz="4800" dirty="0"/>
              <a:t>1 Thessalonians 2:9</a:t>
            </a:r>
          </a:p>
          <a:p>
            <a:pPr marL="0" indent="0">
              <a:buNone/>
            </a:pPr>
            <a:r>
              <a:rPr lang="en-US" sz="4800" b="1" i="1" dirty="0">
                <a:effectLst/>
                <a:latin typeface="Times New Roman" panose="02020603050405020304" pitchFamily="18" charset="0"/>
                <a:ea typeface="Calibri" panose="020F0502020204030204" pitchFamily="34" charset="0"/>
              </a:rPr>
              <a:t>“For you remember, brethren, our </a:t>
            </a:r>
            <a:r>
              <a:rPr lang="en-US" sz="4800" b="1" i="1" dirty="0">
                <a:solidFill>
                  <a:srgbClr val="FFFF00"/>
                </a:solidFill>
                <a:effectLst/>
                <a:latin typeface="Times New Roman" panose="02020603050405020304" pitchFamily="18" charset="0"/>
                <a:ea typeface="Calibri" panose="020F0502020204030204" pitchFamily="34" charset="0"/>
              </a:rPr>
              <a:t>labor and toil</a:t>
            </a:r>
            <a:r>
              <a:rPr lang="en-US" sz="4800" b="1" i="1" dirty="0">
                <a:effectLst/>
                <a:latin typeface="Times New Roman" panose="02020603050405020304" pitchFamily="18" charset="0"/>
                <a:ea typeface="Calibri" panose="020F0502020204030204" pitchFamily="34" charset="0"/>
              </a:rPr>
              <a:t>; for laboring night and day, that we might not be a burden to any of you, we preached to you the gospel of God.”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973272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2 Thessalonians 3:7-9</a:t>
            </a:r>
          </a:p>
          <a:p>
            <a:pPr marL="0" indent="0">
              <a:buNone/>
            </a:pPr>
            <a:r>
              <a:rPr lang="en-US" sz="4400" b="1" i="1" dirty="0">
                <a:effectLst/>
                <a:latin typeface="Times New Roman" panose="02020603050405020304" pitchFamily="18" charset="0"/>
                <a:ea typeface="Calibri" panose="020F0502020204030204" pitchFamily="34" charset="0"/>
              </a:rPr>
              <a:t>“For you yourselves know how you ought to follow us, for we were not disorderly among you; nor did we eat anyone’s bread free of charge, but worked with labor and toil night and day, that we might not be a burden to any of you, not because we do not have authority, but to make ourselves an example of how you should follow us.”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426523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2 Thessalonians 3:7-9</a:t>
            </a:r>
          </a:p>
          <a:p>
            <a:pPr marL="0" indent="0">
              <a:buNone/>
            </a:pPr>
            <a:r>
              <a:rPr lang="en-US" sz="4400" b="1" i="1" dirty="0">
                <a:effectLst/>
                <a:latin typeface="Times New Roman" panose="02020603050405020304" pitchFamily="18" charset="0"/>
                <a:ea typeface="Calibri" panose="020F0502020204030204" pitchFamily="34" charset="0"/>
              </a:rPr>
              <a:t>“For you yourselves know how you ought to follow us, for we were not disorderly among you; nor did we eat anyone’s bread free of charge, but worked with </a:t>
            </a:r>
            <a:r>
              <a:rPr lang="en-US" sz="4400" b="1" i="1" dirty="0">
                <a:solidFill>
                  <a:srgbClr val="FFFF00"/>
                </a:solidFill>
                <a:effectLst/>
                <a:latin typeface="Times New Roman" panose="02020603050405020304" pitchFamily="18" charset="0"/>
                <a:ea typeface="Calibri" panose="020F0502020204030204" pitchFamily="34" charset="0"/>
              </a:rPr>
              <a:t>labor and toil </a:t>
            </a:r>
            <a:r>
              <a:rPr lang="en-US" sz="4400" b="1" i="1" dirty="0">
                <a:effectLst/>
                <a:latin typeface="Times New Roman" panose="02020603050405020304" pitchFamily="18" charset="0"/>
                <a:ea typeface="Calibri" panose="020F0502020204030204" pitchFamily="34" charset="0"/>
              </a:rPr>
              <a:t>night and day, that we might not be a burden to any of you, not because we do not have authority, but to make ourselves an example of how you should follow us.”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707670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2 Thessalonians 3:7-9</a:t>
            </a:r>
          </a:p>
          <a:p>
            <a:pPr marL="0" indent="0">
              <a:buNone/>
            </a:pPr>
            <a:r>
              <a:rPr lang="en-US" sz="4400" b="1" i="1" dirty="0">
                <a:effectLst/>
                <a:latin typeface="Times New Roman" panose="02020603050405020304" pitchFamily="18" charset="0"/>
                <a:ea typeface="Calibri" panose="020F0502020204030204" pitchFamily="34" charset="0"/>
              </a:rPr>
              <a:t>“For you yourselves know how you ought to follow us, for we were not disorderly among you; </a:t>
            </a:r>
            <a:r>
              <a:rPr lang="en-US" sz="4400" b="1" i="1" dirty="0">
                <a:solidFill>
                  <a:srgbClr val="00B0F0"/>
                </a:solidFill>
                <a:effectLst/>
                <a:latin typeface="Times New Roman" panose="02020603050405020304" pitchFamily="18" charset="0"/>
                <a:ea typeface="Calibri" panose="020F0502020204030204" pitchFamily="34" charset="0"/>
              </a:rPr>
              <a:t>nor did we eat anyone’s bread free of charge, but worked with </a:t>
            </a:r>
            <a:r>
              <a:rPr lang="en-US" sz="4400" b="1" i="1" dirty="0">
                <a:solidFill>
                  <a:srgbClr val="FFFF00"/>
                </a:solidFill>
                <a:effectLst/>
                <a:latin typeface="Times New Roman" panose="02020603050405020304" pitchFamily="18" charset="0"/>
                <a:ea typeface="Calibri" panose="020F0502020204030204" pitchFamily="34" charset="0"/>
              </a:rPr>
              <a:t>labor and toil </a:t>
            </a:r>
            <a:r>
              <a:rPr lang="en-US" sz="4400" b="1" i="1" dirty="0">
                <a:solidFill>
                  <a:srgbClr val="00B0F0"/>
                </a:solidFill>
                <a:effectLst/>
                <a:latin typeface="Times New Roman" panose="02020603050405020304" pitchFamily="18" charset="0"/>
                <a:ea typeface="Calibri" panose="020F0502020204030204" pitchFamily="34" charset="0"/>
              </a:rPr>
              <a:t>night and day, that we might not be a burden to any of you</a:t>
            </a:r>
            <a:r>
              <a:rPr lang="en-US" sz="4400" b="1" i="1" dirty="0">
                <a:effectLst/>
                <a:latin typeface="Times New Roman" panose="02020603050405020304" pitchFamily="18" charset="0"/>
                <a:ea typeface="Calibri" panose="020F0502020204030204" pitchFamily="34" charset="0"/>
              </a:rPr>
              <a:t>, not because we do not have authority, but to make ourselves an example of how you should follow us.”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719484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000" dirty="0"/>
              <a:t>Acts 18:1-3</a:t>
            </a:r>
          </a:p>
          <a:p>
            <a:pPr marL="0" indent="0">
              <a:buNone/>
            </a:pPr>
            <a:r>
              <a:rPr lang="en-US" sz="4000" b="1" i="1" dirty="0">
                <a:effectLst/>
                <a:latin typeface="Times New Roman" panose="02020603050405020304" pitchFamily="18" charset="0"/>
                <a:ea typeface="Calibri" panose="020F0502020204030204" pitchFamily="34" charset="0"/>
              </a:rPr>
              <a:t>“After these things Paul departed from Athens and went to Corinth.  And he found a certain Jew name Aquila, born in Pontus, who had recently come from Italy with his wife Priscilla (because Claudius had commanded all the Jews to depart from Rome); and he came to them.  So, because he was of the same trade, he stayed with them and worked; for by occupation they were tentmakers.”</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1958077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i="1" dirty="0">
                <a:effectLst/>
                <a:latin typeface="Times New Roman" panose="02020603050405020304" pitchFamily="18" charset="0"/>
                <a:ea typeface="Calibri" panose="020F0502020204030204" pitchFamily="34" charset="0"/>
              </a:rPr>
              <a:t>“As a traveler, Paul did not carry the supplies necessary to conduct a significant business as a tentmaker. It is true today and even truer in antiquity that one did not enter a town and immediately open a profitable business. In the ancient Greco-Roman world, it took considerable time to establish the necessary relationships in order to gain the necessary permissions to conduct business in a city, </a:t>
            </a:r>
            <a:endParaRPr lang="en-US" sz="4400" dirty="0"/>
          </a:p>
        </p:txBody>
      </p:sp>
    </p:spTree>
    <p:extLst>
      <p:ext uri="{BB962C8B-B14F-4D97-AF65-F5344CB8AC3E}">
        <p14:creationId xmlns:p14="http://schemas.microsoft.com/office/powerpoint/2010/main" val="3863989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i="1" dirty="0">
                <a:effectLst/>
                <a:latin typeface="Times New Roman" panose="02020603050405020304" pitchFamily="18" charset="0"/>
                <a:ea typeface="Calibri" panose="020F0502020204030204" pitchFamily="34" charset="0"/>
              </a:rPr>
              <a:t>both from city leaders as well as the appropriate guilds. Paul was able on occasion to enter into business, but only in situations such as Corinth, where he was actually assisting in an established business with an established shop with regular suppliers, owners with memberships in the appropriate trade guilds and a regular clientele.”</a:t>
            </a:r>
            <a:r>
              <a:rPr lang="en-US" sz="4400" dirty="0">
                <a:effectLst/>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thegospelcoalition.org</a:t>
            </a:r>
            <a:endParaRPr lang="en-US" sz="3200" i="1" dirty="0"/>
          </a:p>
        </p:txBody>
      </p:sp>
    </p:spTree>
    <p:extLst>
      <p:ext uri="{BB962C8B-B14F-4D97-AF65-F5344CB8AC3E}">
        <p14:creationId xmlns:p14="http://schemas.microsoft.com/office/powerpoint/2010/main" val="1106927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2 Thessalonians 3:7-9</a:t>
            </a:r>
          </a:p>
          <a:p>
            <a:pPr marL="0" indent="0">
              <a:buNone/>
            </a:pPr>
            <a:r>
              <a:rPr lang="en-US" sz="4400" b="1" i="1" dirty="0">
                <a:effectLst/>
                <a:latin typeface="Times New Roman" panose="02020603050405020304" pitchFamily="18" charset="0"/>
                <a:ea typeface="Calibri" panose="020F0502020204030204" pitchFamily="34" charset="0"/>
              </a:rPr>
              <a:t>“For you yourselves know how you ought to follow us, for we were not disorderly among you; nor did we eat anyone’s bread free of charge, but worked with labor and toil night and day, that we might not be a burden to any of you, not because we do not have authority, but to make ourselves an example of how you should follow us.”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322376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2 Thessalonians 3:7-9</a:t>
            </a:r>
          </a:p>
          <a:p>
            <a:pPr marL="0" indent="0">
              <a:buNone/>
            </a:pPr>
            <a:r>
              <a:rPr lang="en-US" sz="4400" b="1" i="1" dirty="0">
                <a:effectLst/>
                <a:latin typeface="Times New Roman" panose="02020603050405020304" pitchFamily="18" charset="0"/>
                <a:ea typeface="Calibri" panose="020F0502020204030204" pitchFamily="34" charset="0"/>
              </a:rPr>
              <a:t>“For you yourselves know how you ought to follow us, for we were not disorderly among you; nor did we eat anyone’s bread free of charge, but worked with labor and toil night and day, that we might not be a burden to any of you, </a:t>
            </a:r>
            <a:r>
              <a:rPr lang="en-US" sz="4400" b="1" i="1" dirty="0">
                <a:solidFill>
                  <a:srgbClr val="FFFF00"/>
                </a:solidFill>
                <a:effectLst/>
                <a:latin typeface="Times New Roman" panose="02020603050405020304" pitchFamily="18" charset="0"/>
                <a:ea typeface="Calibri" panose="020F0502020204030204" pitchFamily="34" charset="0"/>
              </a:rPr>
              <a:t>not because we do not have authority, but to make ourselves an example of how you should follow us</a:t>
            </a:r>
            <a:r>
              <a:rPr lang="en-US" sz="4400" b="1" i="1" dirty="0">
                <a:effectLst/>
                <a:latin typeface="Times New Roman" panose="02020603050405020304" pitchFamily="18" charset="0"/>
                <a:ea typeface="Calibri" panose="020F0502020204030204" pitchFamily="34" charset="0"/>
              </a:rPr>
              <a:t>.”</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358031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buNone/>
            </a:pPr>
            <a:r>
              <a:rPr lang="en-US" sz="4800" dirty="0"/>
              <a:t>1 Thessalonians 2:7-8</a:t>
            </a:r>
          </a:p>
          <a:p>
            <a:pPr marL="0" indent="0">
              <a:buNone/>
            </a:pPr>
            <a:r>
              <a:rPr lang="en-US" sz="4800" b="1" i="1" dirty="0">
                <a:effectLst/>
                <a:latin typeface="Times New Roman" panose="02020603050405020304" pitchFamily="18" charset="0"/>
                <a:ea typeface="Calibri" panose="020F0502020204030204" pitchFamily="34" charset="0"/>
              </a:rPr>
              <a:t>“But we were gentle among you, just as a nursing mother cherishes her own children.  So, affectionately longing for you, we were well pleased to impart to you not only the gospel of God, but also our own lives, because you had become dear to us.”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923051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endParaRPr lang="en-US" sz="5400" dirty="0"/>
          </a:p>
          <a:p>
            <a:pPr marL="0" indent="0">
              <a:buNone/>
            </a:pPr>
            <a:r>
              <a:rPr lang="en-US" sz="5400" dirty="0"/>
              <a:t>1 Thessalonians 2:6</a:t>
            </a:r>
          </a:p>
          <a:p>
            <a:pPr marL="0" indent="0">
              <a:buNone/>
            </a:pPr>
            <a:r>
              <a:rPr lang="en-US" sz="5400" b="1" i="1" dirty="0">
                <a:effectLst/>
                <a:latin typeface="Times New Roman" panose="02020603050405020304" pitchFamily="18" charset="0"/>
                <a:ea typeface="Calibri" panose="020F0502020204030204" pitchFamily="34" charset="0"/>
              </a:rPr>
              <a:t>“Nor did we seek glory from men, either from you or from others, when we might have made demands as apostles of Christ.”</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232431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Corinthians 9:1-18</a:t>
            </a:r>
          </a:p>
          <a:p>
            <a:pPr marL="0" indent="0">
              <a:buNone/>
            </a:pPr>
            <a:r>
              <a:rPr lang="en-US" sz="4400" b="1" i="1" dirty="0">
                <a:effectLst/>
                <a:latin typeface="Times New Roman" panose="02020603050405020304" pitchFamily="18" charset="0"/>
                <a:ea typeface="Calibri" panose="020F0502020204030204" pitchFamily="34" charset="0"/>
              </a:rPr>
              <a:t>“Am I not an apostle?  Am I not free?  Have I not seen Jesus Christ our Lord?  Are you not my work in the Lord?  If I am not an apostle to others, yet doubtless I am to you.  For you are the seal of my apostleship in the Lord.  My defense to those who examine me is this: Do we have no right to eat and drink?  Do we have no right to take along a </a:t>
            </a:r>
            <a:endParaRPr lang="en-US" sz="4400" dirty="0"/>
          </a:p>
        </p:txBody>
      </p:sp>
    </p:spTree>
    <p:extLst>
      <p:ext uri="{BB962C8B-B14F-4D97-AF65-F5344CB8AC3E}">
        <p14:creationId xmlns:p14="http://schemas.microsoft.com/office/powerpoint/2010/main" val="2203313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4"/>
            <a:ext cx="10515600" cy="5857875"/>
          </a:xfrm>
        </p:spPr>
        <p:txBody>
          <a:bodyPr>
            <a:noAutofit/>
          </a:bodyPr>
          <a:lstStyle/>
          <a:p>
            <a:pPr marL="0" indent="0">
              <a:buNone/>
            </a:pPr>
            <a:r>
              <a:rPr lang="en-US" sz="4400" dirty="0"/>
              <a:t>1 Corinthians 9:1-18</a:t>
            </a:r>
          </a:p>
          <a:p>
            <a:pPr marL="0" indent="0">
              <a:buNone/>
            </a:pPr>
            <a:r>
              <a:rPr lang="en-US" sz="4400" b="1" i="1" dirty="0">
                <a:effectLst/>
                <a:latin typeface="Times New Roman" panose="02020603050405020304" pitchFamily="18" charset="0"/>
                <a:ea typeface="Calibri" panose="020F0502020204030204" pitchFamily="34" charset="0"/>
              </a:rPr>
              <a:t>believing wife, as do also the other apostles, the brothers of the Lord, and Cephas?  Or is it only Barnabas and I who have no right to refrain from working?  Who ever goes to war at his own expense?  Who plants a vineyard and does not eat of its fruit?  Or who tends a flock and does not drink of the</a:t>
            </a:r>
          </a:p>
          <a:p>
            <a:pPr marL="0" indent="0">
              <a:buNone/>
            </a:pPr>
            <a:r>
              <a:rPr lang="en-US" sz="4400" b="1" i="1" dirty="0">
                <a:effectLst/>
                <a:latin typeface="Times New Roman" panose="02020603050405020304" pitchFamily="18" charset="0"/>
                <a:ea typeface="Calibri" panose="020F0502020204030204" pitchFamily="34" charset="0"/>
              </a:rPr>
              <a:t>milk of the flock?  Do I say these things as a</a:t>
            </a:r>
            <a:endParaRPr lang="en-US" sz="4400" dirty="0"/>
          </a:p>
        </p:txBody>
      </p:sp>
    </p:spTree>
    <p:extLst>
      <p:ext uri="{BB962C8B-B14F-4D97-AF65-F5344CB8AC3E}">
        <p14:creationId xmlns:p14="http://schemas.microsoft.com/office/powerpoint/2010/main" val="1655631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Corinthians 9:1-18</a:t>
            </a:r>
          </a:p>
          <a:p>
            <a:pPr marL="0" indent="0">
              <a:buNone/>
            </a:pPr>
            <a:r>
              <a:rPr lang="en-US" sz="4400" b="1" i="1" dirty="0">
                <a:effectLst/>
                <a:latin typeface="Times New Roman" panose="02020603050405020304" pitchFamily="18" charset="0"/>
                <a:ea typeface="Calibri" panose="020F0502020204030204" pitchFamily="34" charset="0"/>
              </a:rPr>
              <a:t>mere man?  Or does not the law say the same also?  For it is written in the law of Moses, “You shall not muzzle an ox while it treads out the grain.”  Is it oxen God is concerned about?  Or does He say it altogether for our sakes?  For our sakes, no doubt, this is written, that he who plows should plow in hope, and he who threshes in </a:t>
            </a:r>
            <a:endParaRPr lang="en-US" sz="4400" dirty="0"/>
          </a:p>
        </p:txBody>
      </p:sp>
    </p:spTree>
    <p:extLst>
      <p:ext uri="{BB962C8B-B14F-4D97-AF65-F5344CB8AC3E}">
        <p14:creationId xmlns:p14="http://schemas.microsoft.com/office/powerpoint/2010/main" val="2889212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Corinthians 9:1-18</a:t>
            </a:r>
          </a:p>
          <a:p>
            <a:pPr marL="0" indent="0">
              <a:buNone/>
            </a:pPr>
            <a:r>
              <a:rPr lang="en-US" sz="4400" b="1" i="1" dirty="0">
                <a:effectLst/>
                <a:latin typeface="Times New Roman" panose="02020603050405020304" pitchFamily="18" charset="0"/>
                <a:ea typeface="Calibri" panose="020F0502020204030204" pitchFamily="34" charset="0"/>
              </a:rPr>
              <a:t>hope should be partaker of his hope.  If we have sown spiritual things for you, is it a great thing if we reap your material things?  If others are partakers of this right over you, are we not even more?  Nevertheless we have not used this right, but endure all things lest we hinder the gospel of Christ.  Do you not know that those who minister </a:t>
            </a:r>
            <a:endParaRPr lang="en-US" sz="4400" dirty="0"/>
          </a:p>
        </p:txBody>
      </p:sp>
    </p:spTree>
    <p:extLst>
      <p:ext uri="{BB962C8B-B14F-4D97-AF65-F5344CB8AC3E}">
        <p14:creationId xmlns:p14="http://schemas.microsoft.com/office/powerpoint/2010/main" val="3164337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Corinthians 9:1-18</a:t>
            </a:r>
          </a:p>
          <a:p>
            <a:pPr marL="0" indent="0">
              <a:buNone/>
            </a:pPr>
            <a:r>
              <a:rPr lang="en-US" sz="4400" b="1" i="1" dirty="0">
                <a:effectLst/>
                <a:latin typeface="Times New Roman" panose="02020603050405020304" pitchFamily="18" charset="0"/>
                <a:ea typeface="Calibri" panose="020F0502020204030204" pitchFamily="34" charset="0"/>
              </a:rPr>
              <a:t>the holy things eat of the things of the temple, and those who serve at the altar partake of the offerings of the altar?  Even so the Lord has commanded that those who preach the gospel should live from the gospel.  But I have used none of these things, nor have I written these things that it should be done so to me; for it would be </a:t>
            </a:r>
            <a:endParaRPr lang="en-US" sz="4400" dirty="0"/>
          </a:p>
        </p:txBody>
      </p:sp>
    </p:spTree>
    <p:extLst>
      <p:ext uri="{BB962C8B-B14F-4D97-AF65-F5344CB8AC3E}">
        <p14:creationId xmlns:p14="http://schemas.microsoft.com/office/powerpoint/2010/main" val="593164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Corinthians 9:1-18</a:t>
            </a:r>
          </a:p>
          <a:p>
            <a:pPr marL="0" indent="0">
              <a:buNone/>
            </a:pPr>
            <a:r>
              <a:rPr lang="en-US" sz="4400" b="1" i="1" dirty="0">
                <a:effectLst/>
                <a:latin typeface="Times New Roman" panose="02020603050405020304" pitchFamily="18" charset="0"/>
                <a:ea typeface="Calibri" panose="020F0502020204030204" pitchFamily="34" charset="0"/>
              </a:rPr>
              <a:t>better for me to die than that anyone should make my boasting void.  For if I preach the gospel, I have nothing to boast of, for necessity is laid upon me; yes, woe is me if I do not preach the gospel!  For if I do this willingly, I have a reward; but if against my will, I have been entrusted with a stewardship. What is my reward then? </a:t>
            </a:r>
            <a:endParaRPr lang="en-US" sz="4400" dirty="0"/>
          </a:p>
        </p:txBody>
      </p:sp>
    </p:spTree>
    <p:extLst>
      <p:ext uri="{BB962C8B-B14F-4D97-AF65-F5344CB8AC3E}">
        <p14:creationId xmlns:p14="http://schemas.microsoft.com/office/powerpoint/2010/main" val="1058009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Corinthians 9:1-18</a:t>
            </a:r>
          </a:p>
          <a:p>
            <a:pPr marL="0" indent="0">
              <a:buNone/>
            </a:pPr>
            <a:r>
              <a:rPr lang="en-US" sz="4400" b="1" i="1" dirty="0">
                <a:effectLst/>
                <a:latin typeface="Times New Roman" panose="02020603050405020304" pitchFamily="18" charset="0"/>
                <a:ea typeface="Calibri" panose="020F0502020204030204" pitchFamily="34" charset="0"/>
              </a:rPr>
              <a:t>That when I preach the gospel, I may present the gospel of Christ without charge, that I may not abuse my authority in the gospel.”</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28783029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buNone/>
            </a:pPr>
            <a:endParaRPr lang="en-US" sz="4800" dirty="0"/>
          </a:p>
          <a:p>
            <a:pPr marL="0" indent="0">
              <a:buNone/>
            </a:pPr>
            <a:r>
              <a:rPr lang="en-US" sz="4800" dirty="0"/>
              <a:t>1 Thessalonians 2:9</a:t>
            </a:r>
          </a:p>
          <a:p>
            <a:pPr marL="0" indent="0">
              <a:buNone/>
            </a:pPr>
            <a:r>
              <a:rPr lang="en-US" sz="4800" b="1" i="1" dirty="0">
                <a:effectLst/>
                <a:latin typeface="Times New Roman" panose="02020603050405020304" pitchFamily="18" charset="0"/>
                <a:ea typeface="Calibri" panose="020F0502020204030204" pitchFamily="34" charset="0"/>
              </a:rPr>
              <a:t>“For you remember, brethren, our labor and toil; for laboring night and day, that we might not be a burden to any of you, we preached to you the gospel of God.”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6885888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buNone/>
            </a:pPr>
            <a:r>
              <a:rPr lang="en-US" sz="4000" i="1" dirty="0">
                <a:effectLst/>
                <a:latin typeface="Times New Roman" panose="02020603050405020304" pitchFamily="18" charset="0"/>
                <a:ea typeface="Calibri" panose="020F0502020204030204" pitchFamily="34" charset="0"/>
              </a:rPr>
              <a:t>“If Paul were in Thessalonica three months, that is a long time for a middle-aged man who was under much persecution to be working a regular job and also carrying on an extensive ministry of evangelizing, discipling, and church planting.  To Paul, the believers in Thessalonica are his spiritual children.  This is not a job for him; it is his life.”</a:t>
            </a:r>
            <a:r>
              <a:rPr lang="en-US" sz="4000" dirty="0">
                <a:effectLst/>
                <a:latin typeface="Times New Roman" panose="02020603050405020304" pitchFamily="18" charset="0"/>
                <a:ea typeface="Calibri" panose="020F0502020204030204" pitchFamily="34" charset="0"/>
              </a:rPr>
              <a:t> </a:t>
            </a:r>
          </a:p>
          <a:p>
            <a:pPr marL="0" indent="0">
              <a:buNone/>
            </a:pPr>
            <a:r>
              <a:rPr lang="en-US" sz="3200" dirty="0">
                <a:latin typeface="Times New Roman" panose="02020603050405020304" pitchFamily="18" charset="0"/>
                <a:ea typeface="Calibri" panose="020F0502020204030204" pitchFamily="34" charset="0"/>
              </a:rPr>
              <a:t>                              The Grace New Testament Commentary</a:t>
            </a:r>
            <a:endParaRPr lang="en-US" sz="3200" dirty="0"/>
          </a:p>
        </p:txBody>
      </p:sp>
    </p:spTree>
    <p:extLst>
      <p:ext uri="{BB962C8B-B14F-4D97-AF65-F5344CB8AC3E}">
        <p14:creationId xmlns:p14="http://schemas.microsoft.com/office/powerpoint/2010/main" val="3509112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buNone/>
            </a:pPr>
            <a:r>
              <a:rPr lang="en-US" sz="4800" dirty="0"/>
              <a:t>1 Thessalonians 2:7-8</a:t>
            </a:r>
          </a:p>
          <a:p>
            <a:pPr marL="0" indent="0">
              <a:buNone/>
            </a:pPr>
            <a:r>
              <a:rPr lang="en-US" sz="4800" b="1" i="1" dirty="0">
                <a:effectLst/>
                <a:latin typeface="Times New Roman" panose="02020603050405020304" pitchFamily="18" charset="0"/>
                <a:ea typeface="Calibri" panose="020F0502020204030204" pitchFamily="34" charset="0"/>
              </a:rPr>
              <a:t>“But we were gentle among you, just as a nursing mother cherishes her own children.  So, affectionately longing for you, we were well pleased to impart to you </a:t>
            </a:r>
            <a:r>
              <a:rPr lang="en-US" sz="4800" b="1" i="1" dirty="0">
                <a:solidFill>
                  <a:srgbClr val="FFFF00"/>
                </a:solidFill>
                <a:effectLst/>
                <a:latin typeface="Times New Roman" panose="02020603050405020304" pitchFamily="18" charset="0"/>
                <a:ea typeface="Calibri" panose="020F0502020204030204" pitchFamily="34" charset="0"/>
              </a:rPr>
              <a:t>not only the gospel of God</a:t>
            </a:r>
            <a:r>
              <a:rPr lang="en-US" sz="4800" b="1" i="1" dirty="0">
                <a:effectLst/>
                <a:latin typeface="Times New Roman" panose="02020603050405020304" pitchFamily="18" charset="0"/>
                <a:ea typeface="Calibri" panose="020F0502020204030204" pitchFamily="34" charset="0"/>
              </a:rPr>
              <a:t>, but also our own lives, because you had become dear to us.”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165844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Thessalonians 2:10-12</a:t>
            </a:r>
          </a:p>
          <a:p>
            <a:pPr marL="0" indent="0">
              <a:buNone/>
            </a:pPr>
            <a:r>
              <a:rPr lang="en-US" sz="4400" b="1" i="1" dirty="0">
                <a:effectLst/>
                <a:latin typeface="Times New Roman" panose="02020603050405020304" pitchFamily="18" charset="0"/>
                <a:ea typeface="Calibri" panose="020F0502020204030204" pitchFamily="34" charset="0"/>
              </a:rPr>
              <a:t>“You are witnesses, and God also, how devoutly and justly and blamelessly we behaved ourselves among you who believe; as you know how we exhorted, and comforted, and charged every one of you, as a father does his own children, that you would walk worthy of God who calls you into His own kingdom and glory.”</a:t>
            </a:r>
            <a:endParaRPr lang="en-US" sz="4400" dirty="0"/>
          </a:p>
        </p:txBody>
      </p:sp>
    </p:spTree>
    <p:extLst>
      <p:ext uri="{BB962C8B-B14F-4D97-AF65-F5344CB8AC3E}">
        <p14:creationId xmlns:p14="http://schemas.microsoft.com/office/powerpoint/2010/main" val="680439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endParaRPr lang="en-US" sz="5400" dirty="0"/>
          </a:p>
          <a:p>
            <a:pPr marL="0" indent="0">
              <a:buNone/>
            </a:pPr>
            <a:r>
              <a:rPr lang="en-US" sz="5400" dirty="0"/>
              <a:t>1 Thessalonians 2:6</a:t>
            </a:r>
          </a:p>
          <a:p>
            <a:pPr marL="0" indent="0">
              <a:buNone/>
            </a:pPr>
            <a:r>
              <a:rPr lang="en-US" sz="5400" b="1" i="1" dirty="0">
                <a:effectLst/>
                <a:latin typeface="Times New Roman" panose="02020603050405020304" pitchFamily="18" charset="0"/>
                <a:ea typeface="Calibri" panose="020F0502020204030204" pitchFamily="34" charset="0"/>
              </a:rPr>
              <a:t>“But we were gentle among you, just as a nursing mother cherishes her own children.”</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19960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Thessalonians 2:10-12</a:t>
            </a:r>
          </a:p>
          <a:p>
            <a:pPr marL="0" indent="0">
              <a:buNone/>
            </a:pPr>
            <a:r>
              <a:rPr lang="en-US" sz="4400" b="1" i="1" dirty="0">
                <a:effectLst/>
                <a:latin typeface="Times New Roman" panose="02020603050405020304" pitchFamily="18" charset="0"/>
                <a:ea typeface="Calibri" panose="020F0502020204030204" pitchFamily="34" charset="0"/>
              </a:rPr>
              <a:t>“You are witnesses, and God also, how devoutly and justly and blamelessly we behaved ourselves among you who believe; as you know how we exhorted, and comforted, and charged every one of you, </a:t>
            </a:r>
            <a:r>
              <a:rPr lang="en-US" sz="4400" b="1" i="1" dirty="0">
                <a:solidFill>
                  <a:srgbClr val="FFFF00"/>
                </a:solidFill>
                <a:effectLst/>
                <a:latin typeface="Times New Roman" panose="02020603050405020304" pitchFamily="18" charset="0"/>
                <a:ea typeface="Calibri" panose="020F0502020204030204" pitchFamily="34" charset="0"/>
              </a:rPr>
              <a:t>as a father does his own children</a:t>
            </a:r>
            <a:r>
              <a:rPr lang="en-US" sz="4400" b="1" i="1" dirty="0">
                <a:effectLst/>
                <a:latin typeface="Times New Roman" panose="02020603050405020304" pitchFamily="18" charset="0"/>
                <a:ea typeface="Calibri" panose="020F0502020204030204" pitchFamily="34" charset="0"/>
              </a:rPr>
              <a:t>, that you would walk worthy of God who calls you into His own kingdom and glory.”</a:t>
            </a:r>
            <a:endParaRPr lang="en-US" sz="4400" dirty="0"/>
          </a:p>
        </p:txBody>
      </p:sp>
    </p:spTree>
    <p:extLst>
      <p:ext uri="{BB962C8B-B14F-4D97-AF65-F5344CB8AC3E}">
        <p14:creationId xmlns:p14="http://schemas.microsoft.com/office/powerpoint/2010/main" val="2298887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Thessalonians 2:10-12</a:t>
            </a:r>
          </a:p>
          <a:p>
            <a:pPr marL="0" indent="0">
              <a:buNone/>
            </a:pPr>
            <a:r>
              <a:rPr lang="en-US" sz="4400" b="1" i="1" dirty="0">
                <a:effectLst/>
                <a:latin typeface="Times New Roman" panose="02020603050405020304" pitchFamily="18" charset="0"/>
                <a:ea typeface="Calibri" panose="020F0502020204030204" pitchFamily="34" charset="0"/>
              </a:rPr>
              <a:t>“You are witnesses, and God also, how </a:t>
            </a:r>
            <a:r>
              <a:rPr lang="en-US" sz="4400" b="1" i="1" dirty="0">
                <a:solidFill>
                  <a:srgbClr val="00B0F0"/>
                </a:solidFill>
                <a:effectLst/>
                <a:latin typeface="Times New Roman" panose="02020603050405020304" pitchFamily="18" charset="0"/>
                <a:ea typeface="Calibri" panose="020F0502020204030204" pitchFamily="34" charset="0"/>
              </a:rPr>
              <a:t>devoutly and justly and blamelessly </a:t>
            </a:r>
            <a:r>
              <a:rPr lang="en-US" sz="4400" b="1" i="1" dirty="0">
                <a:effectLst/>
                <a:latin typeface="Times New Roman" panose="02020603050405020304" pitchFamily="18" charset="0"/>
                <a:ea typeface="Calibri" panose="020F0502020204030204" pitchFamily="34" charset="0"/>
              </a:rPr>
              <a:t>we behaved ourselves among you who believe; as you know how we exhorted, and comforted, and charged every one of you, </a:t>
            </a:r>
            <a:r>
              <a:rPr lang="en-US" sz="4400" b="1" i="1" dirty="0">
                <a:solidFill>
                  <a:srgbClr val="FFFF00"/>
                </a:solidFill>
                <a:effectLst/>
                <a:latin typeface="Times New Roman" panose="02020603050405020304" pitchFamily="18" charset="0"/>
                <a:ea typeface="Calibri" panose="020F0502020204030204" pitchFamily="34" charset="0"/>
              </a:rPr>
              <a:t>as a father does his own children</a:t>
            </a:r>
            <a:r>
              <a:rPr lang="en-US" sz="4400" b="1" i="1" dirty="0">
                <a:effectLst/>
                <a:latin typeface="Times New Roman" panose="02020603050405020304" pitchFamily="18" charset="0"/>
                <a:ea typeface="Calibri" panose="020F0502020204030204" pitchFamily="34" charset="0"/>
              </a:rPr>
              <a:t>, that you would walk worthy of God who calls you into His own kingdom and glory.”</a:t>
            </a:r>
            <a:endParaRPr lang="en-US" sz="4400" dirty="0"/>
          </a:p>
        </p:txBody>
      </p:sp>
    </p:spTree>
    <p:extLst>
      <p:ext uri="{BB962C8B-B14F-4D97-AF65-F5344CB8AC3E}">
        <p14:creationId xmlns:p14="http://schemas.microsoft.com/office/powerpoint/2010/main" val="2943211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Thessalonians 2:10-12</a:t>
            </a:r>
          </a:p>
          <a:p>
            <a:pPr marL="0" indent="0">
              <a:buNone/>
            </a:pPr>
            <a:r>
              <a:rPr lang="en-US" sz="4400" b="1" i="1" dirty="0">
                <a:effectLst/>
                <a:latin typeface="Times New Roman" panose="02020603050405020304" pitchFamily="18" charset="0"/>
                <a:ea typeface="Calibri" panose="020F0502020204030204" pitchFamily="34" charset="0"/>
              </a:rPr>
              <a:t>“You are witnesses, and God also, how </a:t>
            </a:r>
            <a:r>
              <a:rPr lang="en-US" sz="4400" b="1" i="1" dirty="0">
                <a:solidFill>
                  <a:srgbClr val="00B0F0"/>
                </a:solidFill>
                <a:effectLst/>
                <a:latin typeface="Times New Roman" panose="02020603050405020304" pitchFamily="18" charset="0"/>
                <a:ea typeface="Calibri" panose="020F0502020204030204" pitchFamily="34" charset="0"/>
              </a:rPr>
              <a:t>devoutly and justly and blamelessly </a:t>
            </a:r>
            <a:r>
              <a:rPr lang="en-US" sz="4400" b="1" i="1" dirty="0">
                <a:effectLst/>
                <a:latin typeface="Times New Roman" panose="02020603050405020304" pitchFamily="18" charset="0"/>
                <a:ea typeface="Calibri" panose="020F0502020204030204" pitchFamily="34" charset="0"/>
              </a:rPr>
              <a:t>we behaved ourselves among you who believe; as you know how we exhorted, and comforted, and charged every one of you, </a:t>
            </a:r>
            <a:r>
              <a:rPr lang="en-US" sz="4400" b="1" i="1" dirty="0">
                <a:solidFill>
                  <a:srgbClr val="FFFF00"/>
                </a:solidFill>
                <a:effectLst/>
                <a:latin typeface="Times New Roman" panose="02020603050405020304" pitchFamily="18" charset="0"/>
                <a:ea typeface="Calibri" panose="020F0502020204030204" pitchFamily="34" charset="0"/>
              </a:rPr>
              <a:t>as a father does his own children</a:t>
            </a:r>
            <a:r>
              <a:rPr lang="en-US" sz="4400" b="1" i="1" dirty="0">
                <a:effectLst/>
                <a:latin typeface="Times New Roman" panose="02020603050405020304" pitchFamily="18" charset="0"/>
                <a:ea typeface="Calibri" panose="020F0502020204030204" pitchFamily="34" charset="0"/>
              </a:rPr>
              <a:t>, </a:t>
            </a:r>
            <a:r>
              <a:rPr lang="en-US" sz="4400" b="1" i="1" dirty="0">
                <a:solidFill>
                  <a:srgbClr val="FF00FF"/>
                </a:solidFill>
                <a:effectLst/>
                <a:latin typeface="Times New Roman" panose="02020603050405020304" pitchFamily="18" charset="0"/>
                <a:ea typeface="Calibri" panose="020F0502020204030204" pitchFamily="34" charset="0"/>
              </a:rPr>
              <a:t>that you would walk worthy of God who calls you into His own kingdom and glory</a:t>
            </a:r>
            <a:r>
              <a:rPr lang="en-US" sz="4400" b="1" i="1" dirty="0">
                <a:effectLst/>
                <a:latin typeface="Times New Roman" panose="02020603050405020304" pitchFamily="18" charset="0"/>
                <a:ea typeface="Calibri" panose="020F0502020204030204" pitchFamily="34" charset="0"/>
              </a:rPr>
              <a:t>.”</a:t>
            </a:r>
            <a:endParaRPr lang="en-US" sz="4400" dirty="0"/>
          </a:p>
        </p:txBody>
      </p:sp>
    </p:spTree>
    <p:extLst>
      <p:ext uri="{BB962C8B-B14F-4D97-AF65-F5344CB8AC3E}">
        <p14:creationId xmlns:p14="http://schemas.microsoft.com/office/powerpoint/2010/main" val="4263632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Thessalonians 2:10-12</a:t>
            </a:r>
          </a:p>
          <a:p>
            <a:pPr marL="0" indent="0">
              <a:buNone/>
            </a:pPr>
            <a:r>
              <a:rPr lang="en-US" sz="4400" b="1" i="1" dirty="0">
                <a:effectLst/>
                <a:latin typeface="Times New Roman" panose="02020603050405020304" pitchFamily="18" charset="0"/>
                <a:ea typeface="Calibri" panose="020F0502020204030204" pitchFamily="34" charset="0"/>
              </a:rPr>
              <a:t>“You are witnesses, and God also, how </a:t>
            </a:r>
            <a:r>
              <a:rPr lang="en-US" sz="4400" b="1" i="1" dirty="0">
                <a:solidFill>
                  <a:srgbClr val="00B0F0"/>
                </a:solidFill>
                <a:effectLst/>
                <a:latin typeface="Times New Roman" panose="02020603050405020304" pitchFamily="18" charset="0"/>
                <a:ea typeface="Calibri" panose="020F0502020204030204" pitchFamily="34" charset="0"/>
              </a:rPr>
              <a:t>devoutly and justly and blamelessly </a:t>
            </a:r>
            <a:r>
              <a:rPr lang="en-US" sz="4400" b="1" i="1" dirty="0">
                <a:effectLst/>
                <a:latin typeface="Times New Roman" panose="02020603050405020304" pitchFamily="18" charset="0"/>
                <a:ea typeface="Calibri" panose="020F0502020204030204" pitchFamily="34" charset="0"/>
              </a:rPr>
              <a:t>we behaved ourselves among you who believe; as you know how we exhorted, and comforted, and charged every one of you, </a:t>
            </a:r>
            <a:r>
              <a:rPr lang="en-US" sz="4400" b="1" i="1" dirty="0">
                <a:solidFill>
                  <a:srgbClr val="FFFF00"/>
                </a:solidFill>
                <a:effectLst/>
                <a:latin typeface="Times New Roman" panose="02020603050405020304" pitchFamily="18" charset="0"/>
                <a:ea typeface="Calibri" panose="020F0502020204030204" pitchFamily="34" charset="0"/>
              </a:rPr>
              <a:t>as a father does his own children</a:t>
            </a:r>
            <a:r>
              <a:rPr lang="en-US" sz="4400" b="1" i="1" dirty="0">
                <a:effectLst/>
                <a:latin typeface="Times New Roman" panose="02020603050405020304" pitchFamily="18" charset="0"/>
                <a:ea typeface="Calibri" panose="020F0502020204030204" pitchFamily="34" charset="0"/>
              </a:rPr>
              <a:t>, </a:t>
            </a:r>
            <a:r>
              <a:rPr lang="en-US" sz="4400" b="1" i="1" dirty="0">
                <a:solidFill>
                  <a:srgbClr val="FF00FF"/>
                </a:solidFill>
                <a:effectLst/>
                <a:latin typeface="Times New Roman" panose="02020603050405020304" pitchFamily="18" charset="0"/>
                <a:ea typeface="Calibri" panose="020F0502020204030204" pitchFamily="34" charset="0"/>
              </a:rPr>
              <a:t>that you would walk worthy of God who calls you into His own kingdom and glory</a:t>
            </a:r>
            <a:r>
              <a:rPr lang="en-US" sz="4400" b="1" i="1" dirty="0">
                <a:effectLst/>
                <a:latin typeface="Times New Roman" panose="02020603050405020304" pitchFamily="18" charset="0"/>
                <a:ea typeface="Calibri" panose="020F0502020204030204" pitchFamily="34" charset="0"/>
              </a:rPr>
              <a:t>.”</a:t>
            </a:r>
            <a:endParaRPr lang="en-US" sz="44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75D6C0B8-0636-B2E2-4366-44CFF45ADE73}"/>
                  </a:ext>
                </a:extLst>
              </p14:cNvPr>
              <p14:cNvContentPartPr/>
              <p14:nvPr/>
            </p14:nvContentPartPr>
            <p14:xfrm>
              <a:off x="5594381" y="4848234"/>
              <a:ext cx="360" cy="360"/>
            </p14:xfrm>
          </p:contentPart>
        </mc:Choice>
        <mc:Fallback>
          <p:pic>
            <p:nvPicPr>
              <p:cNvPr id="2" name="Ink 1">
                <a:extLst>
                  <a:ext uri="{FF2B5EF4-FFF2-40B4-BE49-F238E27FC236}">
                    <a16:creationId xmlns:a16="http://schemas.microsoft.com/office/drawing/2014/main" id="{75D6C0B8-0636-B2E2-4366-44CFF45ADE73}"/>
                  </a:ext>
                </a:extLst>
              </p:cNvPr>
              <p:cNvPicPr/>
              <p:nvPr/>
            </p:nvPicPr>
            <p:blipFill>
              <a:blip r:embed="rId3"/>
              <a:stretch>
                <a:fillRect/>
              </a:stretch>
            </p:blipFill>
            <p:spPr>
              <a:xfrm>
                <a:off x="5576381" y="4830594"/>
                <a:ext cx="3600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FA7D0FE9-EBFF-766C-7EAF-BBCBB0D22076}"/>
                  </a:ext>
                </a:extLst>
              </p14:cNvPr>
              <p14:cNvContentPartPr/>
              <p14:nvPr/>
            </p14:nvContentPartPr>
            <p14:xfrm>
              <a:off x="4299821" y="4811514"/>
              <a:ext cx="1294920" cy="37080"/>
            </p14:xfrm>
          </p:contentPart>
        </mc:Choice>
        <mc:Fallback>
          <p:pic>
            <p:nvPicPr>
              <p:cNvPr id="4" name="Ink 3">
                <a:extLst>
                  <a:ext uri="{FF2B5EF4-FFF2-40B4-BE49-F238E27FC236}">
                    <a16:creationId xmlns:a16="http://schemas.microsoft.com/office/drawing/2014/main" id="{FA7D0FE9-EBFF-766C-7EAF-BBCBB0D22076}"/>
                  </a:ext>
                </a:extLst>
              </p:cNvPr>
              <p:cNvPicPr/>
              <p:nvPr/>
            </p:nvPicPr>
            <p:blipFill>
              <a:blip r:embed="rId5"/>
              <a:stretch>
                <a:fillRect/>
              </a:stretch>
            </p:blipFill>
            <p:spPr>
              <a:xfrm>
                <a:off x="4282181" y="4793514"/>
                <a:ext cx="1330560" cy="727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 name="Ink 4">
                <a:extLst>
                  <a:ext uri="{FF2B5EF4-FFF2-40B4-BE49-F238E27FC236}">
                    <a16:creationId xmlns:a16="http://schemas.microsoft.com/office/drawing/2014/main" id="{94C45B18-F254-921D-CA9D-234138EE220B}"/>
                  </a:ext>
                </a:extLst>
              </p14:cNvPr>
              <p14:cNvContentPartPr/>
              <p14:nvPr/>
            </p14:nvContentPartPr>
            <p14:xfrm>
              <a:off x="1996181" y="4511274"/>
              <a:ext cx="5475960" cy="1253520"/>
            </p14:xfrm>
          </p:contentPart>
        </mc:Choice>
        <mc:Fallback>
          <p:pic>
            <p:nvPicPr>
              <p:cNvPr id="5" name="Ink 4">
                <a:extLst>
                  <a:ext uri="{FF2B5EF4-FFF2-40B4-BE49-F238E27FC236}">
                    <a16:creationId xmlns:a16="http://schemas.microsoft.com/office/drawing/2014/main" id="{94C45B18-F254-921D-CA9D-234138EE220B}"/>
                  </a:ext>
                </a:extLst>
              </p:cNvPr>
              <p:cNvPicPr/>
              <p:nvPr/>
            </p:nvPicPr>
            <p:blipFill>
              <a:blip r:embed="rId7"/>
              <a:stretch>
                <a:fillRect/>
              </a:stretch>
            </p:blipFill>
            <p:spPr>
              <a:xfrm>
                <a:off x="1978541" y="4493274"/>
                <a:ext cx="5511600" cy="1289160"/>
              </a:xfrm>
              <a:prstGeom prst="rect">
                <a:avLst/>
              </a:prstGeom>
            </p:spPr>
          </p:pic>
        </mc:Fallback>
      </mc:AlternateContent>
      <p:sp>
        <p:nvSpPr>
          <p:cNvPr id="6" name="Arrow: Down 5">
            <a:extLst>
              <a:ext uri="{FF2B5EF4-FFF2-40B4-BE49-F238E27FC236}">
                <a16:creationId xmlns:a16="http://schemas.microsoft.com/office/drawing/2014/main" id="{4A6461D1-6979-1F21-C006-42B8080C1564}"/>
              </a:ext>
            </a:extLst>
          </p:cNvPr>
          <p:cNvSpPr/>
          <p:nvPr/>
        </p:nvSpPr>
        <p:spPr>
          <a:xfrm rot="20733906">
            <a:off x="3140242" y="3019926"/>
            <a:ext cx="481263" cy="1791588"/>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5B5D696D-0357-46F2-7DD8-A38A88A63BC8}"/>
              </a:ext>
            </a:extLst>
          </p:cNvPr>
          <p:cNvCxnSpPr/>
          <p:nvPr/>
        </p:nvCxnSpPr>
        <p:spPr>
          <a:xfrm>
            <a:off x="2538663" y="5498432"/>
            <a:ext cx="4319337"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8449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000" dirty="0">
                <a:effectLst/>
                <a:latin typeface="Times New Roman" panose="02020603050405020304" pitchFamily="18" charset="0"/>
                <a:ea typeface="Calibri" panose="020F0502020204030204" pitchFamily="34" charset="0"/>
              </a:rPr>
              <a:t>“π</a:t>
            </a:r>
            <a:r>
              <a:rPr lang="en-US" sz="4000" dirty="0" err="1">
                <a:effectLst/>
                <a:latin typeface="Times New Roman" panose="02020603050405020304" pitchFamily="18" charset="0"/>
                <a:ea typeface="Calibri" panose="020F0502020204030204" pitchFamily="34" charset="0"/>
              </a:rPr>
              <a:t>ερι</a:t>
            </a:r>
            <a:r>
              <a:rPr lang="en-US" sz="4000" dirty="0">
                <a:effectLst/>
                <a:latin typeface="Times New Roman" panose="02020603050405020304" pitchFamily="18" charset="0"/>
                <a:ea typeface="Calibri" panose="020F0502020204030204" pitchFamily="34" charset="0"/>
              </a:rPr>
              <a:t>πατέω”, “peripateō” </a:t>
            </a:r>
          </a:p>
          <a:p>
            <a:pPr marL="342900" indent="-342900">
              <a:buAutoNum type="arabicPeriod"/>
            </a:pPr>
            <a:r>
              <a:rPr lang="en-US" sz="4000" i="1" dirty="0">
                <a:effectLst/>
                <a:latin typeface="Times New Roman" panose="02020603050405020304" pitchFamily="18" charset="0"/>
                <a:ea typeface="Calibri" panose="020F0502020204030204" pitchFamily="34" charset="0"/>
              </a:rPr>
              <a:t>To walk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a. to make one’s way, progress; to make due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use of opportunities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b. Hebrew for, to live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1. To regulate one’s life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2. To conduct one’s self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3. To pass one’s life.”</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21870967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000" dirty="0">
                <a:effectLst/>
                <a:latin typeface="Times New Roman" panose="02020603050405020304" pitchFamily="18" charset="0"/>
                <a:ea typeface="Calibri" panose="020F0502020204030204" pitchFamily="34" charset="0"/>
              </a:rPr>
              <a:t>“π</a:t>
            </a:r>
            <a:r>
              <a:rPr lang="en-US" sz="4000" dirty="0" err="1">
                <a:effectLst/>
                <a:latin typeface="Times New Roman" panose="02020603050405020304" pitchFamily="18" charset="0"/>
                <a:ea typeface="Calibri" panose="020F0502020204030204" pitchFamily="34" charset="0"/>
              </a:rPr>
              <a:t>ερι</a:t>
            </a:r>
            <a:r>
              <a:rPr lang="en-US" sz="4000" dirty="0">
                <a:effectLst/>
                <a:latin typeface="Times New Roman" panose="02020603050405020304" pitchFamily="18" charset="0"/>
                <a:ea typeface="Calibri" panose="020F0502020204030204" pitchFamily="34" charset="0"/>
              </a:rPr>
              <a:t>πατέω”, “peripateō” </a:t>
            </a:r>
          </a:p>
          <a:p>
            <a:pPr marL="342900" indent="-342900">
              <a:buAutoNum type="arabicPeriod"/>
            </a:pPr>
            <a:r>
              <a:rPr lang="en-US" sz="4000" i="1" dirty="0">
                <a:effectLst/>
                <a:latin typeface="Times New Roman" panose="02020603050405020304" pitchFamily="18" charset="0"/>
                <a:ea typeface="Calibri" panose="020F0502020204030204" pitchFamily="34" charset="0"/>
              </a:rPr>
              <a:t>To walk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a. to make one’s way, progress; to make due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use of opportunities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b. Hebrew for, to live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1. To regulate one’s life </a:t>
            </a:r>
          </a:p>
          <a:p>
            <a:pPr marL="0" indent="0">
              <a:buNone/>
            </a:pPr>
            <a:r>
              <a:rPr lang="en-US" sz="4000" i="1" dirty="0">
                <a:latin typeface="Times New Roman" panose="02020603050405020304" pitchFamily="18" charset="0"/>
                <a:ea typeface="Calibri" panose="020F0502020204030204" pitchFamily="34" charset="0"/>
              </a:rPr>
              <a:t>		</a:t>
            </a:r>
            <a:r>
              <a:rPr lang="en-US" sz="4000" i="1" dirty="0">
                <a:solidFill>
                  <a:schemeClr val="bg1"/>
                </a:solidFill>
                <a:effectLst/>
                <a:highlight>
                  <a:srgbClr val="FFFF00"/>
                </a:highlight>
                <a:latin typeface="Times New Roman" panose="02020603050405020304" pitchFamily="18" charset="0"/>
                <a:ea typeface="Calibri" panose="020F0502020204030204" pitchFamily="34" charset="0"/>
              </a:rPr>
              <a:t>2. To conduct one’s self … </a:t>
            </a:r>
          </a:p>
          <a:p>
            <a:pPr marL="0" indent="0">
              <a:buNone/>
            </a:pPr>
            <a:r>
              <a:rPr lang="en-US" sz="4000" i="1" dirty="0">
                <a:latin typeface="Times New Roman" panose="02020603050405020304" pitchFamily="18" charset="0"/>
                <a:ea typeface="Calibri" panose="020F0502020204030204" pitchFamily="34" charset="0"/>
              </a:rPr>
              <a:t>		</a:t>
            </a:r>
            <a:r>
              <a:rPr lang="en-US" sz="4000" i="1" dirty="0">
                <a:effectLst/>
                <a:latin typeface="Times New Roman" panose="02020603050405020304" pitchFamily="18" charset="0"/>
                <a:ea typeface="Calibri" panose="020F0502020204030204" pitchFamily="34" charset="0"/>
              </a:rPr>
              <a:t>3. To pass one’s life.”</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1202595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r>
              <a:rPr lang="en-US" sz="4400" dirty="0"/>
              <a:t>1 Thessalonians 2:10-12</a:t>
            </a:r>
          </a:p>
          <a:p>
            <a:pPr marL="0" indent="0">
              <a:buNone/>
            </a:pPr>
            <a:r>
              <a:rPr lang="en-US" sz="4400" b="1" i="1" dirty="0">
                <a:effectLst/>
                <a:latin typeface="Times New Roman" panose="02020603050405020304" pitchFamily="18" charset="0"/>
                <a:ea typeface="Calibri" panose="020F0502020204030204" pitchFamily="34" charset="0"/>
              </a:rPr>
              <a:t>“You are witnesses, and God also, how devoutly and justly and blamelessly we behaved ourselves among you who believe; as you know how we exhorted, and comforted, and charged every one of you, as a father does his own children, that you would walk worthy of God </a:t>
            </a:r>
            <a:r>
              <a:rPr lang="en-US" sz="4400" b="1" i="1" dirty="0">
                <a:solidFill>
                  <a:srgbClr val="FFFF00"/>
                </a:solidFill>
                <a:effectLst/>
                <a:latin typeface="Times New Roman" panose="02020603050405020304" pitchFamily="18" charset="0"/>
                <a:ea typeface="Calibri" panose="020F0502020204030204" pitchFamily="34" charset="0"/>
              </a:rPr>
              <a:t>who calls you into His own kingdom and glory</a:t>
            </a:r>
            <a:r>
              <a:rPr lang="en-US" sz="4400" b="1" i="1" dirty="0">
                <a:effectLst/>
                <a:latin typeface="Times New Roman" panose="02020603050405020304" pitchFamily="18" charset="0"/>
                <a:ea typeface="Calibri" panose="020F0502020204030204" pitchFamily="34" charset="0"/>
              </a:rPr>
              <a:t>.”</a:t>
            </a:r>
            <a:endParaRPr lang="en-US" sz="4400" dirty="0"/>
          </a:p>
        </p:txBody>
      </p:sp>
    </p:spTree>
    <p:extLst>
      <p:ext uri="{BB962C8B-B14F-4D97-AF65-F5344CB8AC3E}">
        <p14:creationId xmlns:p14="http://schemas.microsoft.com/office/powerpoint/2010/main" val="11866069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Autofit/>
          </a:bodyPr>
          <a:lstStyle/>
          <a:p>
            <a:pPr marL="0" indent="0">
              <a:buNone/>
            </a:pPr>
            <a:endParaRPr lang="en-US" sz="6600" dirty="0"/>
          </a:p>
          <a:p>
            <a:pPr marL="0" indent="0">
              <a:buNone/>
            </a:pPr>
            <a:r>
              <a:rPr lang="en-US" sz="6600" dirty="0"/>
              <a:t>1 Peter 1:25</a:t>
            </a:r>
          </a:p>
          <a:p>
            <a:pPr marL="0" indent="0">
              <a:buNone/>
            </a:pPr>
            <a:r>
              <a:rPr lang="en-US" sz="6600" b="1" i="1" dirty="0">
                <a:effectLst/>
                <a:latin typeface="Times New Roman" panose="02020603050405020304" pitchFamily="18" charset="0"/>
                <a:ea typeface="Calibri" panose="020F0502020204030204" pitchFamily="34" charset="0"/>
              </a:rPr>
              <a:t>“But the Word of the Lord endures forever.”</a:t>
            </a:r>
            <a:r>
              <a:rPr lang="en-US" sz="6600" dirty="0">
                <a:effectLst/>
                <a:latin typeface="Times New Roman" panose="02020603050405020304" pitchFamily="18" charset="0"/>
                <a:ea typeface="Calibri" panose="020F0502020204030204" pitchFamily="34" charset="0"/>
              </a:rPr>
              <a:t> </a:t>
            </a:r>
            <a:endParaRPr lang="en-US" sz="6600" dirty="0"/>
          </a:p>
        </p:txBody>
      </p:sp>
    </p:spTree>
    <p:extLst>
      <p:ext uri="{BB962C8B-B14F-4D97-AF65-F5344CB8AC3E}">
        <p14:creationId xmlns:p14="http://schemas.microsoft.com/office/powerpoint/2010/main" val="73497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buNone/>
            </a:pPr>
            <a:r>
              <a:rPr lang="en-US" sz="4800" dirty="0"/>
              <a:t>1 Thessalonians 2:7-8</a:t>
            </a:r>
          </a:p>
          <a:p>
            <a:pPr marL="0" indent="0">
              <a:buNone/>
            </a:pPr>
            <a:r>
              <a:rPr lang="en-US" sz="4800" b="1" i="1" dirty="0">
                <a:effectLst/>
                <a:latin typeface="Times New Roman" panose="02020603050405020304" pitchFamily="18" charset="0"/>
                <a:ea typeface="Calibri" panose="020F0502020204030204" pitchFamily="34" charset="0"/>
              </a:rPr>
              <a:t>“But we were gentle among you, just as a nursing mother cherishes her own children.  So, affectionately longing for you, we were well pleased to impart to you </a:t>
            </a:r>
            <a:r>
              <a:rPr lang="en-US" sz="4800" b="1" i="1" dirty="0">
                <a:solidFill>
                  <a:srgbClr val="FFFF00"/>
                </a:solidFill>
                <a:effectLst/>
                <a:latin typeface="Times New Roman" panose="02020603050405020304" pitchFamily="18" charset="0"/>
                <a:ea typeface="Calibri" panose="020F0502020204030204" pitchFamily="34" charset="0"/>
              </a:rPr>
              <a:t>not only the gospel of God</a:t>
            </a:r>
            <a:r>
              <a:rPr lang="en-US" sz="4800" b="1" i="1" dirty="0">
                <a:effectLst/>
                <a:latin typeface="Times New Roman" panose="02020603050405020304" pitchFamily="18" charset="0"/>
                <a:ea typeface="Calibri" panose="020F0502020204030204" pitchFamily="34" charset="0"/>
              </a:rPr>
              <a:t>, but also </a:t>
            </a:r>
            <a:r>
              <a:rPr lang="en-US" sz="4800" b="1" i="1" dirty="0">
                <a:solidFill>
                  <a:srgbClr val="00B0F0"/>
                </a:solidFill>
                <a:effectLst/>
                <a:latin typeface="Times New Roman" panose="02020603050405020304" pitchFamily="18" charset="0"/>
                <a:ea typeface="Calibri" panose="020F0502020204030204" pitchFamily="34" charset="0"/>
              </a:rPr>
              <a:t>our own lives</a:t>
            </a:r>
            <a:r>
              <a:rPr lang="en-US" sz="4800" b="1" i="1" dirty="0">
                <a:effectLst/>
                <a:latin typeface="Times New Roman" panose="02020603050405020304" pitchFamily="18" charset="0"/>
                <a:ea typeface="Calibri" panose="020F0502020204030204" pitchFamily="34" charset="0"/>
              </a:rPr>
              <a:t>, because you had become dear to us.”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457694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lgn="ctr">
              <a:buNone/>
            </a:pPr>
            <a:r>
              <a:rPr lang="en-US" sz="7200" i="1" dirty="0">
                <a:effectLst/>
                <a:latin typeface="Times New Roman" panose="02020603050405020304" pitchFamily="18" charset="0"/>
                <a:ea typeface="Calibri" panose="020F0502020204030204" pitchFamily="34" charset="0"/>
              </a:rPr>
              <a:t>We need to be reminded from time to time that the Holy Spirit indeed does indwell us as believers in His Son, Jesus Christ. </a:t>
            </a:r>
            <a:endParaRPr lang="en-US" sz="7200" i="1" dirty="0"/>
          </a:p>
        </p:txBody>
      </p:sp>
    </p:spTree>
    <p:extLst>
      <p:ext uri="{BB962C8B-B14F-4D97-AF65-F5344CB8AC3E}">
        <p14:creationId xmlns:p14="http://schemas.microsoft.com/office/powerpoint/2010/main" val="41652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838200" y="542925"/>
            <a:ext cx="10515600" cy="5634038"/>
          </a:xfrm>
        </p:spPr>
        <p:txBody>
          <a:bodyPr>
            <a:normAutofit/>
          </a:bodyPr>
          <a:lstStyle/>
          <a:p>
            <a:pPr marL="0" indent="0" algn="ctr">
              <a:buNone/>
            </a:pPr>
            <a:endParaRPr lang="en-US" sz="4000" dirty="0">
              <a:effectLst/>
              <a:latin typeface="Times New Roman" panose="02020603050405020304" pitchFamily="18" charset="0"/>
              <a:ea typeface="Calibri" panose="020F0502020204030204" pitchFamily="34" charset="0"/>
            </a:endParaRPr>
          </a:p>
          <a:p>
            <a:pPr marL="0" indent="0" algn="ctr">
              <a:buNone/>
            </a:pPr>
            <a:r>
              <a:rPr lang="en-US" sz="7200" dirty="0">
                <a:effectLst/>
                <a:latin typeface="Times New Roman" panose="02020603050405020304" pitchFamily="18" charset="0"/>
                <a:ea typeface="Calibri" panose="020F0502020204030204" pitchFamily="34" charset="0"/>
              </a:rPr>
              <a:t>The Holy Spirit’s presence in our lives guarantees that our eternal destiny with Christ is 100% secure. </a:t>
            </a:r>
            <a:endParaRPr lang="en-US" sz="7200" i="1" dirty="0"/>
          </a:p>
        </p:txBody>
      </p:sp>
    </p:spTree>
    <p:extLst>
      <p:ext uri="{BB962C8B-B14F-4D97-AF65-F5344CB8AC3E}">
        <p14:creationId xmlns:p14="http://schemas.microsoft.com/office/powerpoint/2010/main" val="2634975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481263" y="542925"/>
            <a:ext cx="11261558" cy="5634038"/>
          </a:xfrm>
        </p:spPr>
        <p:txBody>
          <a:bodyPr>
            <a:normAutofit/>
          </a:bodyPr>
          <a:lstStyle/>
          <a:p>
            <a:endParaRPr lang="en-US" sz="4400" dirty="0">
              <a:effectLst/>
              <a:latin typeface="Times New Roman" panose="02020603050405020304" pitchFamily="18" charset="0"/>
              <a:ea typeface="Calibri" panose="020F0502020204030204" pitchFamily="34" charset="0"/>
            </a:endParaRPr>
          </a:p>
          <a:p>
            <a:r>
              <a:rPr lang="en-US" sz="4400" dirty="0">
                <a:effectLst/>
                <a:latin typeface="Times New Roman" panose="02020603050405020304" pitchFamily="18" charset="0"/>
                <a:ea typeface="Calibri" panose="020F0502020204030204" pitchFamily="34" charset="0"/>
              </a:rPr>
              <a:t>The Work of God the Father in Salvation</a:t>
            </a:r>
          </a:p>
          <a:p>
            <a:pPr marL="0" indent="0">
              <a:buNone/>
            </a:pPr>
            <a:endParaRPr lang="en-US" sz="4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35043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481263" y="542925"/>
            <a:ext cx="11261558" cy="5634038"/>
          </a:xfrm>
        </p:spPr>
        <p:txBody>
          <a:bodyPr>
            <a:normAutofit/>
          </a:bodyPr>
          <a:lstStyle/>
          <a:p>
            <a:endParaRPr lang="en-US" sz="4400" dirty="0">
              <a:effectLst/>
              <a:latin typeface="Times New Roman" panose="02020603050405020304" pitchFamily="18" charset="0"/>
              <a:ea typeface="Calibri" panose="020F0502020204030204" pitchFamily="34" charset="0"/>
            </a:endParaRPr>
          </a:p>
          <a:p>
            <a:r>
              <a:rPr lang="en-US" sz="4400" dirty="0">
                <a:effectLst/>
                <a:latin typeface="Times New Roman" panose="02020603050405020304" pitchFamily="18" charset="0"/>
                <a:ea typeface="Calibri" panose="020F0502020204030204" pitchFamily="34" charset="0"/>
              </a:rPr>
              <a:t>The Work of God the Father in Salvation</a:t>
            </a:r>
          </a:p>
          <a:p>
            <a:pPr marL="0" indent="0">
              <a:buNone/>
            </a:pPr>
            <a:endParaRPr lang="en-US" sz="4400" dirty="0">
              <a:effectLst/>
              <a:latin typeface="Times New Roman" panose="02020603050405020304" pitchFamily="18" charset="0"/>
              <a:ea typeface="Calibri" panose="020F0502020204030204" pitchFamily="34" charset="0"/>
            </a:endParaRPr>
          </a:p>
          <a:p>
            <a:r>
              <a:rPr lang="en-US" sz="4400" dirty="0">
                <a:latin typeface="Times New Roman" panose="02020603050405020304" pitchFamily="18" charset="0"/>
                <a:ea typeface="Calibri" panose="020F0502020204030204" pitchFamily="34" charset="0"/>
              </a:rPr>
              <a:t>The Work of God the Son in Salvation</a:t>
            </a:r>
          </a:p>
          <a:p>
            <a:pPr marL="0" indent="0">
              <a:buNone/>
            </a:pPr>
            <a:endParaRPr lang="en-US" sz="4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38698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AB03F9-45CD-755F-0466-F71CDA1326E6}"/>
              </a:ext>
            </a:extLst>
          </p:cNvPr>
          <p:cNvSpPr>
            <a:spLocks noGrp="1"/>
          </p:cNvSpPr>
          <p:nvPr>
            <p:ph idx="1"/>
          </p:nvPr>
        </p:nvSpPr>
        <p:spPr>
          <a:xfrm>
            <a:off x="481263" y="542925"/>
            <a:ext cx="11261558" cy="5634038"/>
          </a:xfrm>
        </p:spPr>
        <p:txBody>
          <a:bodyPr>
            <a:normAutofit/>
          </a:bodyPr>
          <a:lstStyle/>
          <a:p>
            <a:endParaRPr lang="en-US" sz="4400" dirty="0">
              <a:effectLst/>
              <a:latin typeface="Times New Roman" panose="02020603050405020304" pitchFamily="18" charset="0"/>
              <a:ea typeface="Calibri" panose="020F0502020204030204" pitchFamily="34" charset="0"/>
            </a:endParaRPr>
          </a:p>
          <a:p>
            <a:r>
              <a:rPr lang="en-US" sz="4400" dirty="0">
                <a:effectLst/>
                <a:latin typeface="Times New Roman" panose="02020603050405020304" pitchFamily="18" charset="0"/>
                <a:ea typeface="Calibri" panose="020F0502020204030204" pitchFamily="34" charset="0"/>
              </a:rPr>
              <a:t>The Work of God the Father in Salvation</a:t>
            </a:r>
          </a:p>
          <a:p>
            <a:pPr marL="0" indent="0">
              <a:buNone/>
            </a:pPr>
            <a:endParaRPr lang="en-US" sz="4400" dirty="0">
              <a:effectLst/>
              <a:latin typeface="Times New Roman" panose="02020603050405020304" pitchFamily="18" charset="0"/>
              <a:ea typeface="Calibri" panose="020F0502020204030204" pitchFamily="34" charset="0"/>
            </a:endParaRPr>
          </a:p>
          <a:p>
            <a:r>
              <a:rPr lang="en-US" sz="4400" dirty="0">
                <a:latin typeface="Times New Roman" panose="02020603050405020304" pitchFamily="18" charset="0"/>
                <a:ea typeface="Calibri" panose="020F0502020204030204" pitchFamily="34" charset="0"/>
              </a:rPr>
              <a:t>The Work of God the Son in Salvation</a:t>
            </a:r>
          </a:p>
          <a:p>
            <a:pPr marL="0" indent="0">
              <a:buNone/>
            </a:pPr>
            <a:endParaRPr lang="en-US" sz="4400" dirty="0">
              <a:latin typeface="Times New Roman" panose="02020603050405020304" pitchFamily="18" charset="0"/>
              <a:ea typeface="Calibri" panose="020F0502020204030204" pitchFamily="34" charset="0"/>
            </a:endParaRPr>
          </a:p>
          <a:p>
            <a:r>
              <a:rPr lang="en-US" sz="4400" dirty="0">
                <a:latin typeface="Times New Roman" panose="02020603050405020304" pitchFamily="18" charset="0"/>
                <a:ea typeface="Calibri" panose="020F0502020204030204" pitchFamily="34" charset="0"/>
              </a:rPr>
              <a:t>The Work of God the Holy Spirit in Salvation</a:t>
            </a:r>
            <a:endParaRPr lang="en-US" sz="4400" dirty="0"/>
          </a:p>
        </p:txBody>
      </p:sp>
    </p:spTree>
    <p:extLst>
      <p:ext uri="{BB962C8B-B14F-4D97-AF65-F5344CB8AC3E}">
        <p14:creationId xmlns:p14="http://schemas.microsoft.com/office/powerpoint/2010/main" val="3338013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2176</Words>
  <Application>Microsoft Office PowerPoint</Application>
  <PresentationFormat>Widescreen</PresentationFormat>
  <Paragraphs>99</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Times New Roman</vt:lpstr>
      <vt:lpstr>Office Theme</vt:lpstr>
      <vt:lpstr>First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Thessalonians</dc:title>
  <dc:creator>Kenneth Stearns</dc:creator>
  <cp:lastModifiedBy>Kenneth Stearns</cp:lastModifiedBy>
  <cp:revision>1</cp:revision>
  <dcterms:created xsi:type="dcterms:W3CDTF">2023-11-11T20:13:13Z</dcterms:created>
  <dcterms:modified xsi:type="dcterms:W3CDTF">2023-11-11T21:15:04Z</dcterms:modified>
</cp:coreProperties>
</file>