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298" r:id="rId45"/>
    <p:sldId id="300" r:id="rId46"/>
    <p:sldId id="301" r:id="rId47"/>
    <p:sldId id="302" r:id="rId48"/>
    <p:sldId id="303" r:id="rId49"/>
    <p:sldId id="304" r:id="rId50"/>
    <p:sldId id="305" r:id="rId51"/>
    <p:sldId id="306" r:id="rId52"/>
    <p:sldId id="307" r:id="rId53"/>
    <p:sldId id="308" r:id="rId54"/>
    <p:sldId id="309" r:id="rId55"/>
    <p:sldId id="31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73B096-6010-4E83-9C67-A981D6CAF33D}" v="3" dt="2024-11-10T05:23:25.8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85" d="100"/>
          <a:sy n="85" d="100"/>
        </p:scale>
        <p:origin x="76" y="4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th Stearns" userId="b3d93542aa58a8b3" providerId="LiveId" clId="{8573B096-6010-4E83-9C67-A981D6CAF33D}"/>
    <pc:docChg chg="undo custSel addSld delSld modSld">
      <pc:chgData name="Kenneth Stearns" userId="b3d93542aa58a8b3" providerId="LiveId" clId="{8573B096-6010-4E83-9C67-A981D6CAF33D}" dt="2024-11-10T05:23:28.151" v="16" actId="26606"/>
      <pc:docMkLst>
        <pc:docMk/>
      </pc:docMkLst>
      <pc:sldChg chg="addSp delSp modSp mod">
        <pc:chgData name="Kenneth Stearns" userId="b3d93542aa58a8b3" providerId="LiveId" clId="{8573B096-6010-4E83-9C67-A981D6CAF33D}" dt="2024-11-10T05:22:17.755" v="4" actId="26606"/>
        <pc:sldMkLst>
          <pc:docMk/>
          <pc:sldMk cId="174838114" sldId="263"/>
        </pc:sldMkLst>
        <pc:spChg chg="add del mod">
          <ac:chgData name="Kenneth Stearns" userId="b3d93542aa58a8b3" providerId="LiveId" clId="{8573B096-6010-4E83-9C67-A981D6CAF33D}" dt="2024-11-10T05:22:08.209" v="1" actId="931"/>
          <ac:spMkLst>
            <pc:docMk/>
            <pc:sldMk cId="174838114" sldId="263"/>
            <ac:spMk id="3" creationId="{9DFB6AA5-F0F9-4284-3FE6-2692EF0DA1FB}"/>
          </ac:spMkLst>
        </pc:spChg>
        <pc:spChg chg="del">
          <ac:chgData name="Kenneth Stearns" userId="b3d93542aa58a8b3" providerId="LiveId" clId="{8573B096-6010-4E83-9C67-A981D6CAF33D}" dt="2024-11-10T05:22:17.755" v="4" actId="26606"/>
          <ac:spMkLst>
            <pc:docMk/>
            <pc:sldMk cId="174838114" sldId="263"/>
            <ac:spMk id="9" creationId="{42A4FC2C-047E-45A5-965D-8E1E3BF09BC6}"/>
          </ac:spMkLst>
        </pc:spChg>
        <pc:spChg chg="add">
          <ac:chgData name="Kenneth Stearns" userId="b3d93542aa58a8b3" providerId="LiveId" clId="{8573B096-6010-4E83-9C67-A981D6CAF33D}" dt="2024-11-10T05:22:17.755" v="4" actId="26606"/>
          <ac:spMkLst>
            <pc:docMk/>
            <pc:sldMk cId="174838114" sldId="263"/>
            <ac:spMk id="14" creationId="{11B2B030-4738-4359-9E46-144B7C8BFF8B}"/>
          </ac:spMkLst>
        </pc:spChg>
        <pc:spChg chg="add">
          <ac:chgData name="Kenneth Stearns" userId="b3d93542aa58a8b3" providerId="LiveId" clId="{8573B096-6010-4E83-9C67-A981D6CAF33D}" dt="2024-11-10T05:22:17.755" v="4" actId="26606"/>
          <ac:spMkLst>
            <pc:docMk/>
            <pc:sldMk cId="174838114" sldId="263"/>
            <ac:spMk id="16" creationId="{E722B2DD-E14D-4972-9D98-5D6E61B1B2D2}"/>
          </ac:spMkLst>
        </pc:spChg>
        <pc:picChg chg="del">
          <ac:chgData name="Kenneth Stearns" userId="b3d93542aa58a8b3" providerId="LiveId" clId="{8573B096-6010-4E83-9C67-A981D6CAF33D}" dt="2024-11-10T05:21:51.582" v="0" actId="478"/>
          <ac:picMkLst>
            <pc:docMk/>
            <pc:sldMk cId="174838114" sldId="263"/>
            <ac:picMk id="4" creationId="{41B45A30-359A-3E40-A86A-2685976041E9}"/>
          </ac:picMkLst>
        </pc:picChg>
        <pc:picChg chg="add mod">
          <ac:chgData name="Kenneth Stearns" userId="b3d93542aa58a8b3" providerId="LiveId" clId="{8573B096-6010-4E83-9C67-A981D6CAF33D}" dt="2024-11-10T05:22:17.755" v="4" actId="26606"/>
          <ac:picMkLst>
            <pc:docMk/>
            <pc:sldMk cId="174838114" sldId="263"/>
            <ac:picMk id="6" creationId="{A9849808-BE4D-78F0-4024-EA39BCB9452D}"/>
          </ac:picMkLst>
        </pc:picChg>
      </pc:sldChg>
      <pc:sldChg chg="addSp delSp modSp add del mod setBg">
        <pc:chgData name="Kenneth Stearns" userId="b3d93542aa58a8b3" providerId="LiveId" clId="{8573B096-6010-4E83-9C67-A981D6CAF33D}" dt="2024-11-10T05:22:54.561" v="11" actId="26606"/>
        <pc:sldMkLst>
          <pc:docMk/>
          <pc:sldMk cId="534356209" sldId="264"/>
        </pc:sldMkLst>
        <pc:spChg chg="add del mod">
          <ac:chgData name="Kenneth Stearns" userId="b3d93542aa58a8b3" providerId="LiveId" clId="{8573B096-6010-4E83-9C67-A981D6CAF33D}" dt="2024-11-10T05:22:51.059" v="8" actId="931"/>
          <ac:spMkLst>
            <pc:docMk/>
            <pc:sldMk cId="534356209" sldId="264"/>
            <ac:spMk id="3" creationId="{99673A2B-8D00-DE73-2238-DB48CF755C86}"/>
          </ac:spMkLst>
        </pc:spChg>
        <pc:spChg chg="add">
          <ac:chgData name="Kenneth Stearns" userId="b3d93542aa58a8b3" providerId="LiveId" clId="{8573B096-6010-4E83-9C67-A981D6CAF33D}" dt="2024-11-10T05:22:54.561" v="11" actId="26606"/>
          <ac:spMkLst>
            <pc:docMk/>
            <pc:sldMk cId="534356209" sldId="264"/>
            <ac:spMk id="10" creationId="{11B2B030-4738-4359-9E46-144B7C8BFF8B}"/>
          </ac:spMkLst>
        </pc:spChg>
        <pc:spChg chg="add">
          <ac:chgData name="Kenneth Stearns" userId="b3d93542aa58a8b3" providerId="LiveId" clId="{8573B096-6010-4E83-9C67-A981D6CAF33D}" dt="2024-11-10T05:22:54.561" v="11" actId="26606"/>
          <ac:spMkLst>
            <pc:docMk/>
            <pc:sldMk cId="534356209" sldId="264"/>
            <ac:spMk id="12" creationId="{E722B2DD-E14D-4972-9D98-5D6E61B1B2D2}"/>
          </ac:spMkLst>
        </pc:spChg>
        <pc:picChg chg="add mod">
          <ac:chgData name="Kenneth Stearns" userId="b3d93542aa58a8b3" providerId="LiveId" clId="{8573B096-6010-4E83-9C67-A981D6CAF33D}" dt="2024-11-10T05:22:54.561" v="11" actId="26606"/>
          <ac:picMkLst>
            <pc:docMk/>
            <pc:sldMk cId="534356209" sldId="264"/>
            <ac:picMk id="5" creationId="{C5211BF5-D78F-70E7-C31A-CE2199DE3D16}"/>
          </ac:picMkLst>
        </pc:picChg>
        <pc:picChg chg="del">
          <ac:chgData name="Kenneth Stearns" userId="b3d93542aa58a8b3" providerId="LiveId" clId="{8573B096-6010-4E83-9C67-A981D6CAF33D}" dt="2024-11-10T05:22:36.098" v="7" actId="478"/>
          <ac:picMkLst>
            <pc:docMk/>
            <pc:sldMk cId="534356209" sldId="264"/>
            <ac:picMk id="6" creationId="{7047DF6F-47C1-5F44-10F6-3F41AC9EBBEB}"/>
          </ac:picMkLst>
        </pc:picChg>
      </pc:sldChg>
      <pc:sldChg chg="addSp delSp modSp mod setBg">
        <pc:chgData name="Kenneth Stearns" userId="b3d93542aa58a8b3" providerId="LiveId" clId="{8573B096-6010-4E83-9C67-A981D6CAF33D}" dt="2024-11-10T05:23:28.151" v="16" actId="26606"/>
        <pc:sldMkLst>
          <pc:docMk/>
          <pc:sldMk cId="1311667371" sldId="275"/>
        </pc:sldMkLst>
        <pc:spChg chg="add del mod">
          <ac:chgData name="Kenneth Stearns" userId="b3d93542aa58a8b3" providerId="LiveId" clId="{8573B096-6010-4E83-9C67-A981D6CAF33D}" dt="2024-11-10T05:23:25.897" v="13" actId="931"/>
          <ac:spMkLst>
            <pc:docMk/>
            <pc:sldMk cId="1311667371" sldId="275"/>
            <ac:spMk id="3" creationId="{48EBD51F-11E0-5421-3971-35F0DCA69ED4}"/>
          </ac:spMkLst>
        </pc:spChg>
        <pc:spChg chg="add">
          <ac:chgData name="Kenneth Stearns" userId="b3d93542aa58a8b3" providerId="LiveId" clId="{8573B096-6010-4E83-9C67-A981D6CAF33D}" dt="2024-11-10T05:23:28.151" v="16" actId="26606"/>
          <ac:spMkLst>
            <pc:docMk/>
            <pc:sldMk cId="1311667371" sldId="275"/>
            <ac:spMk id="10" creationId="{11B2B030-4738-4359-9E46-144B7C8BFF8B}"/>
          </ac:spMkLst>
        </pc:spChg>
        <pc:spChg chg="add">
          <ac:chgData name="Kenneth Stearns" userId="b3d93542aa58a8b3" providerId="LiveId" clId="{8573B096-6010-4E83-9C67-A981D6CAF33D}" dt="2024-11-10T05:23:28.151" v="16" actId="26606"/>
          <ac:spMkLst>
            <pc:docMk/>
            <pc:sldMk cId="1311667371" sldId="275"/>
            <ac:spMk id="12" creationId="{E722B2DD-E14D-4972-9D98-5D6E61B1B2D2}"/>
          </ac:spMkLst>
        </pc:spChg>
        <pc:picChg chg="add mod">
          <ac:chgData name="Kenneth Stearns" userId="b3d93542aa58a8b3" providerId="LiveId" clId="{8573B096-6010-4E83-9C67-A981D6CAF33D}" dt="2024-11-10T05:23:28.151" v="16" actId="26606"/>
          <ac:picMkLst>
            <pc:docMk/>
            <pc:sldMk cId="1311667371" sldId="275"/>
            <ac:picMk id="5" creationId="{CC6AB40A-4689-59FB-32DC-D0E0269CAB18}"/>
          </ac:picMkLst>
        </pc:picChg>
        <pc:picChg chg="del">
          <ac:chgData name="Kenneth Stearns" userId="b3d93542aa58a8b3" providerId="LiveId" clId="{8573B096-6010-4E83-9C67-A981D6CAF33D}" dt="2024-11-10T05:23:14.075" v="12" actId="478"/>
          <ac:picMkLst>
            <pc:docMk/>
            <pc:sldMk cId="1311667371" sldId="275"/>
            <ac:picMk id="6" creationId="{D442735A-05F1-58C1-A20B-2A47686606E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EC88-6B9E-DCB8-F027-7B4FDE0591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9FCDA0-3A2D-2245-778D-8D2DBD554F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4D86AD-3940-E1AD-5C50-4F4B2A31B786}"/>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5" name="Footer Placeholder 4">
            <a:extLst>
              <a:ext uri="{FF2B5EF4-FFF2-40B4-BE49-F238E27FC236}">
                <a16:creationId xmlns:a16="http://schemas.microsoft.com/office/drawing/2014/main" id="{C3AC5587-6F38-5CDE-069A-1C9789A15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5BAF20-6721-94C9-2159-1CE95C97BE79}"/>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192368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B4D7B-F83A-D7CC-16A3-DC0BA1F086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D3A80D-1948-1B52-ED46-49F60CF111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1DA9C9-A452-0E7E-AB4B-ED518EC11341}"/>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5" name="Footer Placeholder 4">
            <a:extLst>
              <a:ext uri="{FF2B5EF4-FFF2-40B4-BE49-F238E27FC236}">
                <a16:creationId xmlns:a16="http://schemas.microsoft.com/office/drawing/2014/main" id="{1BC10316-4823-C262-E170-F136B33F95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DBCD88-8CE6-50E1-C869-359F88874DB2}"/>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266194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9F6160-0D81-D405-40EA-6C38007C55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3A9E83-C861-2F1E-A431-F0879CE6A5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942BFC-9E47-748A-152E-993ADEE802CB}"/>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5" name="Footer Placeholder 4">
            <a:extLst>
              <a:ext uri="{FF2B5EF4-FFF2-40B4-BE49-F238E27FC236}">
                <a16:creationId xmlns:a16="http://schemas.microsoft.com/office/drawing/2014/main" id="{AA49CD49-B720-F0AD-F44D-6C41E11ED0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A87D32-4833-B9A7-C868-A3D727748B5A}"/>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116445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6F1DF-15F5-35FA-E1E6-A6351DDC6F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7587CE-5CFC-3154-2C98-648EA5BF7A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BE44AC-0C78-3EDA-345B-CDC9E6399D6F}"/>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5" name="Footer Placeholder 4">
            <a:extLst>
              <a:ext uri="{FF2B5EF4-FFF2-40B4-BE49-F238E27FC236}">
                <a16:creationId xmlns:a16="http://schemas.microsoft.com/office/drawing/2014/main" id="{FA648FEE-3332-8909-57AB-7A281F0CF2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BFBB3-7F3C-11CF-80BB-FBE3DAFE6C57}"/>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317644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77728-D63C-1951-B6D2-1D8268B58A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794139-2BA2-B0F5-15CF-57025E32BAF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E1651-8082-6917-4038-88661B394544}"/>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5" name="Footer Placeholder 4">
            <a:extLst>
              <a:ext uri="{FF2B5EF4-FFF2-40B4-BE49-F238E27FC236}">
                <a16:creationId xmlns:a16="http://schemas.microsoft.com/office/drawing/2014/main" id="{38FE29BA-36D9-D82E-7D51-8EC448AD88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F8826-C828-E697-B11A-0F1B505D1582}"/>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376515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20CF-2E5D-47ED-7EB2-05EC5500F8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8FABBF-3CFB-A6A3-3C67-20D972C088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673E4D-049A-4FD8-D90B-AC03886908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B6D8A2-0230-81C5-CFE9-19C2F1A14965}"/>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6" name="Footer Placeholder 5">
            <a:extLst>
              <a:ext uri="{FF2B5EF4-FFF2-40B4-BE49-F238E27FC236}">
                <a16:creationId xmlns:a16="http://schemas.microsoft.com/office/drawing/2014/main" id="{0BFC22E0-6EF8-B5BF-A25A-21B94F2A0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E22CC1-84DF-5B19-7B91-6BBC2C59BDD4}"/>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3031041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E68C-C82C-0460-363B-3DCFA9A104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FA9E87-4D0C-C1B4-DE5B-6DA5BF2AB1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DA09F1-B4A9-24B9-FDBB-BD6300B2EB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DAAEE3-997C-E889-3163-BB49EC0569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E68E14-6B18-6127-9E9F-16D592075C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690921-D610-3DE4-2FC7-77E9DB1145DF}"/>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8" name="Footer Placeholder 7">
            <a:extLst>
              <a:ext uri="{FF2B5EF4-FFF2-40B4-BE49-F238E27FC236}">
                <a16:creationId xmlns:a16="http://schemas.microsoft.com/office/drawing/2014/main" id="{818DDD7C-8CEC-5244-4A03-431BACFA10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8C27D7-3660-D432-3577-C87F74621E5E}"/>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1555351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E6CDB-23F2-61B0-93F2-13F594368B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832580-A534-C305-9435-03F4BC3C6AF2}"/>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4" name="Footer Placeholder 3">
            <a:extLst>
              <a:ext uri="{FF2B5EF4-FFF2-40B4-BE49-F238E27FC236}">
                <a16:creationId xmlns:a16="http://schemas.microsoft.com/office/drawing/2014/main" id="{2AEB8E84-A869-2E76-F398-8261ABD00F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F9F9B3-3AB5-61BF-9CB2-612295AB2738}"/>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2601028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489A28-11DD-8056-A0FA-7EEB21CFA796}"/>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3" name="Footer Placeholder 2">
            <a:extLst>
              <a:ext uri="{FF2B5EF4-FFF2-40B4-BE49-F238E27FC236}">
                <a16:creationId xmlns:a16="http://schemas.microsoft.com/office/drawing/2014/main" id="{ED0ECE84-DDBA-C050-6CF5-56623426EB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A27B2F-3536-369C-7507-3514E3EE3BDF}"/>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4067616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E8A00-9183-0E66-77E7-A6C0E74643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25AE22-5434-0736-AA72-722C0B54D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D55E17-E833-CB5F-B870-12140D603A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128263-E402-DEF1-8264-BCC4C65E9FCF}"/>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6" name="Footer Placeholder 5">
            <a:extLst>
              <a:ext uri="{FF2B5EF4-FFF2-40B4-BE49-F238E27FC236}">
                <a16:creationId xmlns:a16="http://schemas.microsoft.com/office/drawing/2014/main" id="{71E009BD-83F6-7DC3-4DD9-1823E541DD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733EDD-4D99-2330-7BF5-C3CF597BC3DB}"/>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179425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C875-2412-0108-4371-BADC4EA63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E435B5-C8D0-7FE8-A51D-21C12D4596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92F619-C048-15BD-3CF5-FB8CA9A36F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973C4E-7DA9-CDAC-B356-525105E1FB08}"/>
              </a:ext>
            </a:extLst>
          </p:cNvPr>
          <p:cNvSpPr>
            <a:spLocks noGrp="1"/>
          </p:cNvSpPr>
          <p:nvPr>
            <p:ph type="dt" sz="half" idx="10"/>
          </p:nvPr>
        </p:nvSpPr>
        <p:spPr/>
        <p:txBody>
          <a:bodyPr/>
          <a:lstStyle/>
          <a:p>
            <a:fld id="{E924E2E1-8CC1-484B-A263-42C4150381ED}" type="datetimeFigureOut">
              <a:rPr lang="en-US" smtClean="0"/>
              <a:t>11/9/2024</a:t>
            </a:fld>
            <a:endParaRPr lang="en-US"/>
          </a:p>
        </p:txBody>
      </p:sp>
      <p:sp>
        <p:nvSpPr>
          <p:cNvPr id="6" name="Footer Placeholder 5">
            <a:extLst>
              <a:ext uri="{FF2B5EF4-FFF2-40B4-BE49-F238E27FC236}">
                <a16:creationId xmlns:a16="http://schemas.microsoft.com/office/drawing/2014/main" id="{DF58BE6E-DFC3-6F73-8974-F13FBDCBAB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9B3DD3-D72D-5584-BE6C-F43DFF16F5F8}"/>
              </a:ext>
            </a:extLst>
          </p:cNvPr>
          <p:cNvSpPr>
            <a:spLocks noGrp="1"/>
          </p:cNvSpPr>
          <p:nvPr>
            <p:ph type="sldNum" sz="quarter" idx="12"/>
          </p:nvPr>
        </p:nvSpPr>
        <p:spPr/>
        <p:txBody>
          <a:bodyPr/>
          <a:lstStyle/>
          <a:p>
            <a:fld id="{AB8788C9-FEA2-4710-9D1B-6D7BCE4E83AE}" type="slidenum">
              <a:rPr lang="en-US" smtClean="0"/>
              <a:t>‹#›</a:t>
            </a:fld>
            <a:endParaRPr lang="en-US"/>
          </a:p>
        </p:txBody>
      </p:sp>
    </p:spTree>
    <p:extLst>
      <p:ext uri="{BB962C8B-B14F-4D97-AF65-F5344CB8AC3E}">
        <p14:creationId xmlns:p14="http://schemas.microsoft.com/office/powerpoint/2010/main" val="66769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655629-A727-CC96-0A1E-29D7A50669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17D4C5-B485-5679-3D00-20CD291958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59EDED-57E7-EFE1-E362-BDE2BD0B45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24E2E1-8CC1-484B-A263-42C4150381ED}" type="datetimeFigureOut">
              <a:rPr lang="en-US" smtClean="0"/>
              <a:t>11/9/2024</a:t>
            </a:fld>
            <a:endParaRPr lang="en-US"/>
          </a:p>
        </p:txBody>
      </p:sp>
      <p:sp>
        <p:nvSpPr>
          <p:cNvPr id="5" name="Footer Placeholder 4">
            <a:extLst>
              <a:ext uri="{FF2B5EF4-FFF2-40B4-BE49-F238E27FC236}">
                <a16:creationId xmlns:a16="http://schemas.microsoft.com/office/drawing/2014/main" id="{A6152FA1-C630-A007-9B02-BC33F9102B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7676117-5556-2994-C2E3-623843C57C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B8788C9-FEA2-4710-9D1B-6D7BCE4E83AE}" type="slidenum">
              <a:rPr lang="en-US" smtClean="0"/>
              <a:t>‹#›</a:t>
            </a:fld>
            <a:endParaRPr lang="en-US"/>
          </a:p>
        </p:txBody>
      </p:sp>
    </p:spTree>
    <p:extLst>
      <p:ext uri="{BB962C8B-B14F-4D97-AF65-F5344CB8AC3E}">
        <p14:creationId xmlns:p14="http://schemas.microsoft.com/office/powerpoint/2010/main" val="3422454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2B48B-91C9-DB32-DAB8-CAA70C671097}"/>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210394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67EFC-CF4A-E04A-C2CC-188490E8F98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2C5A5B-BA1F-79F3-E8A7-CA7FCF7EA4FC}"/>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5641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E1B64-54D7-D1F5-334E-94A0DAD6602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3C885-091A-4D70-D5E5-6D7DBD83EF35}"/>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a:t>
            </a:r>
            <a:r>
              <a:rPr lang="en-US" sz="4800" b="1" i="1" dirty="0">
                <a:solidFill>
                  <a:srgbClr val="FF0000"/>
                </a:solidFill>
                <a:effectLst/>
                <a:latin typeface="Times New Roman" panose="02020603050405020304" pitchFamily="18" charset="0"/>
                <a:ea typeface="Aptos" panose="020B0004020202020204" pitchFamily="34" charset="0"/>
              </a:rPr>
              <a:t>that he may be revealed in his own time</a:t>
            </a:r>
            <a:r>
              <a:rPr lang="en-US" sz="4800" b="1" i="1" dirty="0">
                <a:effectLst/>
                <a:latin typeface="Times New Roman" panose="02020603050405020304" pitchFamily="18" charset="0"/>
                <a:ea typeface="Aptos" panose="020B0004020202020204" pitchFamily="34" charset="0"/>
              </a:rPr>
              <a:t>.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0CAE85DD-C017-E377-26AD-339377A70686}"/>
              </a:ext>
            </a:extLst>
          </p:cNvPr>
          <p:cNvSpPr/>
          <p:nvPr/>
        </p:nvSpPr>
        <p:spPr>
          <a:xfrm>
            <a:off x="1937084" y="2514600"/>
            <a:ext cx="914400" cy="914400"/>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Up 3">
            <a:extLst>
              <a:ext uri="{FF2B5EF4-FFF2-40B4-BE49-F238E27FC236}">
                <a16:creationId xmlns:a16="http://schemas.microsoft.com/office/drawing/2014/main" id="{D830F862-490F-D31B-C95E-DDA6054177B8}"/>
              </a:ext>
            </a:extLst>
          </p:cNvPr>
          <p:cNvSpPr/>
          <p:nvPr/>
        </p:nvSpPr>
        <p:spPr>
          <a:xfrm rot="1470717">
            <a:off x="1455821" y="3429000"/>
            <a:ext cx="589547" cy="2310063"/>
          </a:xfrm>
          <a:prstGeom prst="up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1709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E5F79-C826-9CEA-27FE-6BAA71FDC20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3AF1C8-A761-60B7-A5F8-C94E34B6DC81}"/>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a:t>
            </a:r>
            <a:r>
              <a:rPr lang="en-US" sz="4800" b="1" i="1" dirty="0">
                <a:solidFill>
                  <a:srgbClr val="FF0000"/>
                </a:solidFill>
                <a:effectLst/>
                <a:latin typeface="Times New Roman" panose="02020603050405020304" pitchFamily="18" charset="0"/>
                <a:ea typeface="Aptos" panose="020B0004020202020204" pitchFamily="34" charset="0"/>
              </a:rPr>
              <a:t>that he may be revealed in his own time</a:t>
            </a:r>
            <a:r>
              <a:rPr lang="en-US" sz="4800" b="1" i="1" dirty="0">
                <a:effectLst/>
                <a:latin typeface="Times New Roman" panose="02020603050405020304" pitchFamily="18" charset="0"/>
                <a:ea typeface="Aptos" panose="020B0004020202020204" pitchFamily="34" charset="0"/>
              </a:rPr>
              <a:t>.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7CF8770D-1ADA-12EC-580B-EAF9462F0ADF}"/>
              </a:ext>
            </a:extLst>
          </p:cNvPr>
          <p:cNvSpPr/>
          <p:nvPr/>
        </p:nvSpPr>
        <p:spPr>
          <a:xfrm>
            <a:off x="1937084" y="2514600"/>
            <a:ext cx="914400" cy="914400"/>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Up 3">
            <a:extLst>
              <a:ext uri="{FF2B5EF4-FFF2-40B4-BE49-F238E27FC236}">
                <a16:creationId xmlns:a16="http://schemas.microsoft.com/office/drawing/2014/main" id="{7B9920E6-3CCF-0D77-7158-F31E62A2B9F0}"/>
              </a:ext>
            </a:extLst>
          </p:cNvPr>
          <p:cNvSpPr/>
          <p:nvPr/>
        </p:nvSpPr>
        <p:spPr>
          <a:xfrm rot="1470717">
            <a:off x="1455821" y="3429000"/>
            <a:ext cx="589547" cy="2310063"/>
          </a:xfrm>
          <a:prstGeom prst="up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C5CFA3E-C12F-E0E1-291F-6C626D61225B}"/>
              </a:ext>
            </a:extLst>
          </p:cNvPr>
          <p:cNvSpPr/>
          <p:nvPr/>
        </p:nvSpPr>
        <p:spPr>
          <a:xfrm>
            <a:off x="6833385" y="2454442"/>
            <a:ext cx="4247147" cy="1102822"/>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589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21B36-4312-81C7-3A9D-047516BDCCF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D8D7D-A676-C864-4368-C952E1459A70}"/>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And now you know what is restraining</a:t>
            </a:r>
            <a:r>
              <a:rPr lang="en-US" sz="4800" b="1" i="1" dirty="0">
                <a:effectLst/>
                <a:latin typeface="Times New Roman" panose="02020603050405020304" pitchFamily="18" charset="0"/>
                <a:ea typeface="Aptos" panose="020B0004020202020204" pitchFamily="34" charset="0"/>
              </a:rPr>
              <a:t>, that he may be revealed in his own time.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741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03A85-63C4-CFA8-BA62-D960254864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D26170-7D68-5C3E-6D10-82E81C07CF33}"/>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a:t>
            </a:r>
            <a:r>
              <a:rPr lang="en-US" sz="4800" b="1" i="1" dirty="0">
                <a:solidFill>
                  <a:srgbClr val="FF0000"/>
                </a:solidFill>
                <a:effectLst/>
                <a:latin typeface="Times New Roman" panose="02020603050405020304" pitchFamily="18" charset="0"/>
                <a:ea typeface="Aptos" panose="020B0004020202020204" pitchFamily="34" charset="0"/>
              </a:rPr>
              <a:t>For the mystery of lawlessness is already at work; only He who now restrains will do so until He is taken out of the way</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9586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41D4A-151F-5391-FBBA-0FFEA3E3E0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B3AEF0-7F2F-5D70-2EFA-57F9C7279663}"/>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Psalm 51:1-5</a:t>
            </a:r>
          </a:p>
          <a:p>
            <a:pPr marL="0" indent="0">
              <a:buNone/>
            </a:pPr>
            <a:r>
              <a:rPr lang="en-US" sz="4400" b="1" i="1" dirty="0">
                <a:effectLst/>
                <a:latin typeface="Times New Roman" panose="02020603050405020304" pitchFamily="18" charset="0"/>
                <a:ea typeface="Aptos" panose="020B0004020202020204" pitchFamily="34" charset="0"/>
              </a:rPr>
              <a:t>“Have mercy upon me, O God, according to Your lovingkindness; according to the multitude of Your tender mercies, blot out my transgressions.  Wash me thoroughly from my iniquity, and cleanse me from my sin.  For I acknowledge my transgressions, and my sin is always before me.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933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4CD73-4F20-2710-FCE7-61A0E55434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78A7F-71D6-9191-4B77-E73437C1D224}"/>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Psalm 51:1-5</a:t>
            </a:r>
          </a:p>
          <a:p>
            <a:pPr marL="0" indent="0">
              <a:buNone/>
            </a:pPr>
            <a:r>
              <a:rPr lang="en-US" sz="4400" b="1" i="1" dirty="0">
                <a:effectLst/>
                <a:latin typeface="Times New Roman" panose="02020603050405020304" pitchFamily="18" charset="0"/>
                <a:ea typeface="Aptos" panose="020B0004020202020204" pitchFamily="34" charset="0"/>
              </a:rPr>
              <a:t>Against You, You only, have I sinned, and done this evil in Your sight – that You may be found just when You speak, and blameless when You judge.  Behold, I was brought forth in iniquity, and in sin my mother conceived me.”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059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E9EE8-7708-6D5C-4E1A-D39D7816330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03A77C-8C18-E647-C381-3CD0308DF2DE}"/>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Psalm 51:1-5</a:t>
            </a:r>
          </a:p>
          <a:p>
            <a:pPr marL="0" indent="0">
              <a:buNone/>
            </a:pPr>
            <a:r>
              <a:rPr lang="en-US" sz="4400" b="1" i="1" dirty="0">
                <a:effectLst/>
                <a:latin typeface="Times New Roman" panose="02020603050405020304" pitchFamily="18" charset="0"/>
                <a:ea typeface="Aptos" panose="020B0004020202020204" pitchFamily="34" charset="0"/>
              </a:rPr>
              <a:t>Against You, You only, have I sinned, and done this evil in Your sight – that You may be found just when You speak, and blameless when You judge.  </a:t>
            </a:r>
            <a:r>
              <a:rPr lang="en-US" sz="4400" b="1" i="1" dirty="0">
                <a:solidFill>
                  <a:srgbClr val="FF0000"/>
                </a:solidFill>
                <a:effectLst/>
                <a:latin typeface="Times New Roman" panose="02020603050405020304" pitchFamily="18" charset="0"/>
                <a:ea typeface="Aptos" panose="020B0004020202020204" pitchFamily="34" charset="0"/>
              </a:rPr>
              <a:t>Behold, I was brought forth in iniquity, and in sin my mother conceived me</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1882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EDD1D-D416-6150-7A5A-1611D0FDC0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D3D514-77A0-390E-C52F-EE10E3CDA3C0}"/>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a:t>
            </a:r>
            <a:r>
              <a:rPr lang="en-US" sz="4800" b="1" i="1" dirty="0">
                <a:solidFill>
                  <a:srgbClr val="FF0000"/>
                </a:solidFill>
                <a:effectLst/>
                <a:latin typeface="Times New Roman" panose="02020603050405020304" pitchFamily="18" charset="0"/>
                <a:ea typeface="Aptos" panose="020B0004020202020204" pitchFamily="34" charset="0"/>
              </a:rPr>
              <a:t>For the mystery of lawlessness is already at work</a:t>
            </a:r>
            <a:r>
              <a:rPr lang="en-US" sz="4800" b="1" i="1" dirty="0">
                <a:effectLst/>
                <a:latin typeface="Times New Roman" panose="02020603050405020304" pitchFamily="18" charset="0"/>
                <a:ea typeface="Aptos" panose="020B0004020202020204" pitchFamily="34" charset="0"/>
              </a:rPr>
              <a:t>;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71785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95B92-4B5B-699C-3801-CA71D9BADD7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7C267A-A5EF-645B-CAB8-C9C1A4418F6A}"/>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a:t>
            </a:r>
            <a:r>
              <a:rPr lang="en-US" sz="4800" b="1" i="1" dirty="0">
                <a:solidFill>
                  <a:srgbClr val="FF0000"/>
                </a:solidFill>
                <a:effectLst/>
                <a:latin typeface="Times New Roman" panose="02020603050405020304" pitchFamily="18" charset="0"/>
                <a:ea typeface="Aptos" panose="020B0004020202020204" pitchFamily="34" charset="0"/>
              </a:rPr>
              <a:t>only He who now restrains will do so until He is taken out of the way</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263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240552-3C1D-624B-49C2-E19333F28577}"/>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2:5-12</a:t>
            </a:r>
          </a:p>
          <a:p>
            <a:pPr marL="0" indent="0">
              <a:buNone/>
            </a:pPr>
            <a:r>
              <a:rPr lang="en-US" sz="4400" b="1" i="1" dirty="0">
                <a:effectLst/>
                <a:latin typeface="Times New Roman" panose="02020603050405020304" pitchFamily="18" charset="0"/>
                <a:ea typeface="Aptos" panose="020B0004020202020204" pitchFamily="34" charset="0"/>
              </a:rPr>
              <a:t>“Do you not remember that when I was still with you I told you these things?  And now you know what is restraining, that he may be revealed in his own time.  For the mystery of lawlessness is already at work; only He who now restrains will do so until He is taken out of the way.  And then the lawless one will be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8351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8309605-0709-832C-B2D7-0BC91E689ED5}"/>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11B2B030-4738-4359-9E46-144B7C8BFF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 y="8300"/>
            <a:ext cx="12193117" cy="68497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E722B2DD-E14D-4972-9D98-5D6E61B1B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diagram of a diagram of a diagram&#10;&#10;Description automatically generated">
            <a:extLst>
              <a:ext uri="{FF2B5EF4-FFF2-40B4-BE49-F238E27FC236}">
                <a16:creationId xmlns:a16="http://schemas.microsoft.com/office/drawing/2014/main" id="{CC6AB40A-4689-59FB-32DC-D0E0269CAB1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3730"/>
          <a:stretch/>
        </p:blipFill>
        <p:spPr>
          <a:xfrm>
            <a:off x="20" y="10"/>
            <a:ext cx="12191980" cy="6866290"/>
          </a:xfrm>
          <a:prstGeom prst="rect">
            <a:avLst/>
          </a:prstGeom>
        </p:spPr>
      </p:pic>
    </p:spTree>
    <p:extLst>
      <p:ext uri="{BB962C8B-B14F-4D97-AF65-F5344CB8AC3E}">
        <p14:creationId xmlns:p14="http://schemas.microsoft.com/office/powerpoint/2010/main" val="1311667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E7E9D37-833E-1687-F462-E4D3AB8E6614}"/>
            </a:ext>
          </a:extLst>
        </p:cNvPr>
        <p:cNvGrpSpPr/>
        <p:nvPr/>
      </p:nvGrpSpPr>
      <p:grpSpPr>
        <a:xfrm>
          <a:off x="0" y="0"/>
          <a:ext cx="0" cy="0"/>
          <a:chOff x="0" y="0"/>
          <a:chExt cx="0" cy="0"/>
        </a:xfrm>
      </p:grpSpPr>
      <p:sp>
        <p:nvSpPr>
          <p:cNvPr id="1031" name="Rectangle 1030">
            <a:extLst>
              <a:ext uri="{FF2B5EF4-FFF2-40B4-BE49-F238E27FC236}">
                <a16:creationId xmlns:a16="http://schemas.microsoft.com/office/drawing/2014/main" id="{11B2B030-4738-4359-9E46-144B7C8BFF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 y="8300"/>
            <a:ext cx="12193117" cy="68497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33" name="Rectangle 1032">
            <a:extLst>
              <a:ext uri="{FF2B5EF4-FFF2-40B4-BE49-F238E27FC236}">
                <a16:creationId xmlns:a16="http://schemas.microsoft.com/office/drawing/2014/main" id="{E722B2DD-E14D-4972-9D98-5D6E61B1B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t Augustine of Hippo – Diocese of Darwin">
            <a:extLst>
              <a:ext uri="{FF2B5EF4-FFF2-40B4-BE49-F238E27FC236}">
                <a16:creationId xmlns:a16="http://schemas.microsoft.com/office/drawing/2014/main" id="{23147A56-ACC9-9A6B-52C1-8A06AD308A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r="121" b="1"/>
          <a:stretch/>
        </p:blipFill>
        <p:spPr bwMode="auto">
          <a:xfrm>
            <a:off x="20" y="10"/>
            <a:ext cx="12191980" cy="6866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88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507BC6-8AFF-1751-FF3A-9FA2778D8A94}"/>
              </a:ext>
            </a:extLst>
          </p:cNvPr>
          <p:cNvSpPr>
            <a:spLocks noGrp="1"/>
          </p:cNvSpPr>
          <p:nvPr>
            <p:ph type="title"/>
          </p:nvPr>
        </p:nvSpPr>
        <p:spPr/>
        <p:txBody>
          <a:bodyPr/>
          <a:lstStyle/>
          <a:p>
            <a:r>
              <a:rPr lang="en-US" dirty="0"/>
              <a:t>Ideas on “Who” the restrainer is:</a:t>
            </a:r>
          </a:p>
        </p:txBody>
      </p:sp>
      <p:sp>
        <p:nvSpPr>
          <p:cNvPr id="5" name="Content Placeholder 4">
            <a:extLst>
              <a:ext uri="{FF2B5EF4-FFF2-40B4-BE49-F238E27FC236}">
                <a16:creationId xmlns:a16="http://schemas.microsoft.com/office/drawing/2014/main" id="{40789F97-DB8B-053E-8145-D6AEF9264C3C}"/>
              </a:ext>
            </a:extLst>
          </p:cNvPr>
          <p:cNvSpPr>
            <a:spLocks noGrp="1"/>
          </p:cNvSpPr>
          <p:nvPr>
            <p:ph sz="half" idx="1"/>
          </p:nvPr>
        </p:nvSpPr>
        <p:spPr>
          <a:xfrm>
            <a:off x="445168" y="1825625"/>
            <a:ext cx="5574632" cy="4351338"/>
          </a:xfrm>
        </p:spPr>
        <p:txBody>
          <a:bodyPr>
            <a:normAutofit/>
          </a:bodyPr>
          <a:lstStyle/>
          <a:p>
            <a:r>
              <a:rPr lang="en-US" sz="4400" dirty="0"/>
              <a:t>The Roman Empire</a:t>
            </a:r>
          </a:p>
          <a:p>
            <a:r>
              <a:rPr lang="en-US" sz="4400" dirty="0"/>
              <a:t>The Jewish State</a:t>
            </a:r>
          </a:p>
          <a:p>
            <a:r>
              <a:rPr lang="en-US" sz="4400" dirty="0"/>
              <a:t>The Apostle Paul</a:t>
            </a:r>
          </a:p>
          <a:p>
            <a:r>
              <a:rPr lang="en-US" sz="4400" dirty="0"/>
              <a:t>The Preaching of the Gospel</a:t>
            </a:r>
          </a:p>
          <a:p>
            <a:r>
              <a:rPr lang="en-US" sz="4400" dirty="0"/>
              <a:t>Human Government</a:t>
            </a:r>
          </a:p>
        </p:txBody>
      </p:sp>
      <p:sp>
        <p:nvSpPr>
          <p:cNvPr id="6" name="Content Placeholder 5">
            <a:extLst>
              <a:ext uri="{FF2B5EF4-FFF2-40B4-BE49-F238E27FC236}">
                <a16:creationId xmlns:a16="http://schemas.microsoft.com/office/drawing/2014/main" id="{E2F7846A-80B2-E061-23EF-566FCABF92DA}"/>
              </a:ext>
            </a:extLst>
          </p:cNvPr>
          <p:cNvSpPr>
            <a:spLocks noGrp="1"/>
          </p:cNvSpPr>
          <p:nvPr>
            <p:ph sz="half" idx="2"/>
          </p:nvPr>
        </p:nvSpPr>
        <p:spPr>
          <a:xfrm>
            <a:off x="6172199" y="1825625"/>
            <a:ext cx="5787190" cy="4351338"/>
          </a:xfrm>
        </p:spPr>
        <p:txBody>
          <a:bodyPr>
            <a:normAutofit/>
          </a:bodyPr>
          <a:lstStyle/>
          <a:p>
            <a:r>
              <a:rPr lang="en-US" sz="4400" dirty="0"/>
              <a:t>Satan</a:t>
            </a:r>
          </a:p>
          <a:p>
            <a:r>
              <a:rPr lang="en-US" sz="4400" dirty="0"/>
              <a:t>Elijah</a:t>
            </a:r>
          </a:p>
          <a:p>
            <a:r>
              <a:rPr lang="en-US" sz="4400" dirty="0"/>
              <a:t>Unfallen Angels</a:t>
            </a:r>
          </a:p>
          <a:p>
            <a:r>
              <a:rPr lang="en-US" sz="4400" dirty="0"/>
              <a:t>Michael the Archangel</a:t>
            </a:r>
          </a:p>
          <a:p>
            <a:r>
              <a:rPr lang="en-US" sz="4400" dirty="0"/>
              <a:t>The Holy Spirit</a:t>
            </a:r>
          </a:p>
          <a:p>
            <a:r>
              <a:rPr lang="en-US" sz="4400" dirty="0"/>
              <a:t>The Church</a:t>
            </a:r>
          </a:p>
          <a:p>
            <a:endParaRPr lang="en-US" sz="4400" dirty="0"/>
          </a:p>
        </p:txBody>
      </p:sp>
    </p:spTree>
    <p:extLst>
      <p:ext uri="{BB962C8B-B14F-4D97-AF65-F5344CB8AC3E}">
        <p14:creationId xmlns:p14="http://schemas.microsoft.com/office/powerpoint/2010/main" val="3846433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549164-EF99-0833-516A-7EED6D928B42}"/>
              </a:ext>
            </a:extLst>
          </p:cNvPr>
          <p:cNvSpPr>
            <a:spLocks noGrp="1"/>
          </p:cNvSpPr>
          <p:nvPr>
            <p:ph type="title"/>
          </p:nvPr>
        </p:nvSpPr>
        <p:spPr/>
        <p:txBody>
          <a:bodyPr/>
          <a:lstStyle/>
          <a:p>
            <a:r>
              <a:rPr lang="en-US" dirty="0"/>
              <a:t>Ideas on “Who” the restrainer is:</a:t>
            </a:r>
          </a:p>
        </p:txBody>
      </p:sp>
      <p:sp>
        <p:nvSpPr>
          <p:cNvPr id="6" name="Content Placeholder 5">
            <a:extLst>
              <a:ext uri="{FF2B5EF4-FFF2-40B4-BE49-F238E27FC236}">
                <a16:creationId xmlns:a16="http://schemas.microsoft.com/office/drawing/2014/main" id="{B14302EE-9395-0EB3-1B29-88222A89717C}"/>
              </a:ext>
            </a:extLst>
          </p:cNvPr>
          <p:cNvSpPr>
            <a:spLocks noGrp="1"/>
          </p:cNvSpPr>
          <p:nvPr>
            <p:ph idx="1"/>
          </p:nvPr>
        </p:nvSpPr>
        <p:spPr/>
        <p:txBody>
          <a:bodyPr>
            <a:normAutofit/>
          </a:bodyPr>
          <a:lstStyle/>
          <a:p>
            <a:r>
              <a:rPr lang="en-US" sz="5400" dirty="0"/>
              <a:t>Human Government</a:t>
            </a:r>
          </a:p>
          <a:p>
            <a:r>
              <a:rPr lang="en-US" sz="5400" dirty="0"/>
              <a:t>The Church</a:t>
            </a:r>
          </a:p>
          <a:p>
            <a:r>
              <a:rPr lang="en-US" sz="5400" dirty="0"/>
              <a:t>The Preaching of the Gospel</a:t>
            </a:r>
          </a:p>
          <a:p>
            <a:r>
              <a:rPr lang="en-US" sz="5400" dirty="0"/>
              <a:t>The Holy Spirit</a:t>
            </a:r>
          </a:p>
        </p:txBody>
      </p:sp>
    </p:spTree>
    <p:extLst>
      <p:ext uri="{BB962C8B-B14F-4D97-AF65-F5344CB8AC3E}">
        <p14:creationId xmlns:p14="http://schemas.microsoft.com/office/powerpoint/2010/main" val="3105417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00D6F-EB2D-010E-E0F1-1E3472AC199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00B1A1-7F70-98E6-8E4E-AD46A1037FC0}"/>
              </a:ext>
            </a:extLst>
          </p:cNvPr>
          <p:cNvSpPr>
            <a:spLocks noGrp="1"/>
          </p:cNvSpPr>
          <p:nvPr>
            <p:ph idx="1"/>
          </p:nvPr>
        </p:nvSpPr>
        <p:spPr>
          <a:xfrm>
            <a:off x="838200" y="659059"/>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13:1-4</a:t>
            </a:r>
          </a:p>
          <a:p>
            <a:pPr marL="0" indent="0">
              <a:buNone/>
            </a:pPr>
            <a:r>
              <a:rPr lang="en-US" sz="4400" b="1" i="1" dirty="0">
                <a:effectLst/>
                <a:latin typeface="Times New Roman" panose="02020603050405020304" pitchFamily="18" charset="0"/>
                <a:ea typeface="Aptos" panose="020B0004020202020204" pitchFamily="34" charset="0"/>
              </a:rPr>
              <a:t>“Let every soul be subject to the governing authorities.  For there is no authority except from God, and the authorities that exist are appointed by God.  Therefore whoever resists the authority resists the ordinance of God, and those who resist will bring judgment on themselves.  For rulers are not a terror to good works, but to evil.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969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8C833D-3B4F-1EF7-F0AB-1DB1B0FF608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9D9750-E896-34B0-D09C-C6FFC9118ED6}"/>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13:1-4</a:t>
            </a:r>
          </a:p>
          <a:p>
            <a:pPr marL="0" indent="0">
              <a:buNone/>
            </a:pPr>
            <a:r>
              <a:rPr lang="en-US" sz="4400" b="1" i="1" dirty="0">
                <a:effectLst/>
                <a:latin typeface="Times New Roman" panose="02020603050405020304" pitchFamily="18" charset="0"/>
                <a:ea typeface="Aptos" panose="020B0004020202020204" pitchFamily="34" charset="0"/>
              </a:rPr>
              <a:t>Do you want to be unafraid of the authority?  Do what is good, and you will have praise from the same.  For he is God’s minister to you for good.  But if you do evil, be afraid; for he does not bear the sword in vain; for he is God’s minister, an avenger to execute wrath on him who practices evil.”</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1575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5DD76-3DAC-F7F9-DFC2-515440D28A9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79A32B-005F-392A-F3A9-EBE2E7C1436B}"/>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Romans 13:1-4</a:t>
            </a:r>
          </a:p>
          <a:p>
            <a:pPr marL="0" indent="0">
              <a:buNone/>
            </a:pPr>
            <a:r>
              <a:rPr lang="en-US" sz="4400" b="1" i="1" dirty="0">
                <a:effectLst/>
                <a:latin typeface="Times New Roman" panose="02020603050405020304" pitchFamily="18" charset="0"/>
                <a:ea typeface="Aptos" panose="020B0004020202020204" pitchFamily="34" charset="0"/>
              </a:rPr>
              <a:t>Do you want to be unafraid of the authority?  Do what is good, and you will have praise from the same.  </a:t>
            </a:r>
            <a:r>
              <a:rPr lang="en-US" sz="4400" b="1" i="1" dirty="0">
                <a:solidFill>
                  <a:srgbClr val="FF0000"/>
                </a:solidFill>
                <a:effectLst/>
                <a:latin typeface="Times New Roman" panose="02020603050405020304" pitchFamily="18" charset="0"/>
                <a:ea typeface="Aptos" panose="020B0004020202020204" pitchFamily="34" charset="0"/>
              </a:rPr>
              <a:t>For he is God’s minister to you for good.  But if you do evil, be afraid; for he does not bear the sword in vain; for he is God’s minister, an avenger to execute wrath on him who practices evil</a:t>
            </a:r>
            <a:r>
              <a:rPr lang="en-US" sz="4400" b="1" i="1" dirty="0">
                <a:effectLst/>
                <a:latin typeface="Times New Roman" panose="02020603050405020304" pitchFamily="18" charset="0"/>
                <a:ea typeface="Aptos" panose="020B0004020202020204" pitchFamily="34" charset="0"/>
              </a:rPr>
              <a:t>.”</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3887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7B26E-8BF3-AC88-2461-206FED9EB1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A08907-1DAE-4DCD-84BF-E5A1B04A3C7F}"/>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Peter 2:13-14</a:t>
            </a:r>
          </a:p>
          <a:p>
            <a:pPr marL="0" indent="0">
              <a:buNone/>
            </a:pPr>
            <a:r>
              <a:rPr lang="en-US" sz="4800" b="1" i="1" dirty="0">
                <a:effectLst/>
                <a:latin typeface="Times New Roman" panose="02020603050405020304" pitchFamily="18" charset="0"/>
                <a:ea typeface="Aptos" panose="020B0004020202020204" pitchFamily="34" charset="0"/>
              </a:rPr>
              <a:t>“Therefore submit yourselves to every ordinance of man for the Lord’s sake, whether to the king as supreme, or to governors, as to those who are sent by him for the punishment of evildoers and for the praise of those who do good.”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7440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FB00C-7C83-53A7-A417-7C23DDE2E81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01A94B-826E-9EFF-999D-A6AE621DD062}"/>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2:2</a:t>
            </a:r>
          </a:p>
          <a:p>
            <a:pPr marL="0" indent="0">
              <a:buNone/>
            </a:pPr>
            <a:r>
              <a:rPr lang="en-US" sz="4800" b="1" i="1" dirty="0">
                <a:effectLst/>
                <a:latin typeface="Times New Roman" panose="02020603050405020304" pitchFamily="18" charset="0"/>
                <a:ea typeface="Aptos" panose="020B0004020202020204" pitchFamily="34" charset="0"/>
              </a:rPr>
              <a:t>“… in which you once walked according to the course of this world, according to </a:t>
            </a:r>
            <a:r>
              <a:rPr lang="en-US" sz="4800" b="1" i="1" dirty="0">
                <a:solidFill>
                  <a:srgbClr val="FF0000"/>
                </a:solidFill>
                <a:effectLst/>
                <a:latin typeface="Times New Roman" panose="02020603050405020304" pitchFamily="18" charset="0"/>
                <a:ea typeface="Aptos" panose="020B0004020202020204" pitchFamily="34" charset="0"/>
              </a:rPr>
              <a:t>the prince of the power of the air, the spirit who now works in the sons of disobedience.</a:t>
            </a:r>
            <a:r>
              <a:rPr lang="en-US" sz="4800" b="1" i="1" dirty="0">
                <a:effectLst/>
                <a:latin typeface="Times New Roman" panose="02020603050405020304" pitchFamily="18" charset="0"/>
                <a:ea typeface="Aptos" panose="020B0004020202020204" pitchFamily="34" charset="0"/>
              </a:rPr>
              <a:t>”</a:t>
            </a:r>
          </a:p>
          <a:p>
            <a:pPr marL="0" indent="0">
              <a:buNone/>
            </a:pPr>
            <a:r>
              <a:rPr lang="en-US" sz="4800" b="1" i="1" dirty="0">
                <a:latin typeface="Times New Roman" panose="02020603050405020304" pitchFamily="18" charset="0"/>
                <a:ea typeface="Calibri" panose="020F0502020204030204" pitchFamily="34" charset="0"/>
                <a:cs typeface="Calibri" panose="020F0502020204030204" pitchFamily="34" charset="0"/>
              </a:rPr>
              <a:t>                                           Satan</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Arrow: Down 1">
            <a:extLst>
              <a:ext uri="{FF2B5EF4-FFF2-40B4-BE49-F238E27FC236}">
                <a16:creationId xmlns:a16="http://schemas.microsoft.com/office/drawing/2014/main" id="{786E5329-C4F9-D67B-24AB-95402D145578}"/>
              </a:ext>
            </a:extLst>
          </p:cNvPr>
          <p:cNvSpPr/>
          <p:nvPr/>
        </p:nvSpPr>
        <p:spPr>
          <a:xfrm rot="17348274">
            <a:off x="5821401" y="3507665"/>
            <a:ext cx="733926" cy="2433411"/>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25824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9A71F-8C39-C229-6F21-0ACBDD6DFEF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53DA7-946F-1F00-1078-AC420F729521}"/>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Is the church the restrainer?   </a:t>
            </a: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8636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0AB6F-9E3B-C2B9-9F14-BC68BC6FC1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FBB8AF-BB0E-C977-A098-E2BC59E59DB0}"/>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2:5-12</a:t>
            </a:r>
          </a:p>
          <a:p>
            <a:pPr marL="0" indent="0">
              <a:buNone/>
            </a:pPr>
            <a:r>
              <a:rPr lang="en-US" sz="4400" b="1" i="1" dirty="0">
                <a:effectLst/>
                <a:latin typeface="Times New Roman" panose="02020603050405020304" pitchFamily="18" charset="0"/>
                <a:ea typeface="Aptos" panose="020B0004020202020204" pitchFamily="34" charset="0"/>
              </a:rPr>
              <a:t>revealed, whom the Lord will consume with the breath of His mouth and destroy with the brightness of His coming.  The coming of the lawless one is according to the working of Satan, with all power, signs, and lying wonders, and with all unrighteous deception among those who perish, because they did</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3355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8B7A0-B36B-7C01-87C2-E09DBB0C32B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DC68C8-EF07-E58D-612F-824B0ADC902F}"/>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Is the church the restrainer?   </a:t>
            </a: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effectLst/>
                <a:latin typeface="Times New Roman" panose="02020603050405020304" pitchFamily="18" charset="0"/>
                <a:ea typeface="Aptos" panose="020B0004020202020204" pitchFamily="34" charset="0"/>
              </a:rPr>
              <a:t>The church has had a role in holding back the spiritual forces of darkness through prayer, evangelism throughout the world, efforts in discipleship and in simply speaking the truth throughout the four corners of the globe.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0512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96CCF-E22C-6C68-634B-EBC6477F8BA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BE3AF6-F3AE-A3D8-5E7B-B1B70D2672BF}"/>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a:t>
            </a:r>
            <a:r>
              <a:rPr lang="en-US" sz="4800" b="1" i="1" dirty="0">
                <a:solidFill>
                  <a:srgbClr val="FF0000"/>
                </a:solidFill>
                <a:effectLst/>
                <a:latin typeface="Times New Roman" panose="02020603050405020304" pitchFamily="18" charset="0"/>
                <a:ea typeface="Aptos" panose="020B0004020202020204" pitchFamily="34" charset="0"/>
              </a:rPr>
              <a:t>only He who now restrains will do so until He is taken out of the way</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00548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2F036-48F8-2BCA-C136-FFFD44C8258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E0F1035-FD05-425A-28B0-3B7FB1B2E6F5}"/>
              </a:ext>
            </a:extLst>
          </p:cNvPr>
          <p:cNvSpPr>
            <a:spLocks noGrp="1"/>
          </p:cNvSpPr>
          <p:nvPr>
            <p:ph type="title"/>
          </p:nvPr>
        </p:nvSpPr>
        <p:spPr>
          <a:xfrm>
            <a:off x="838200" y="180475"/>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72453910-DCB7-0CC5-5D65-8AF71DA62664}"/>
              </a:ext>
            </a:extLst>
          </p:cNvPr>
          <p:cNvSpPr>
            <a:spLocks noGrp="1"/>
          </p:cNvSpPr>
          <p:nvPr>
            <p:ph idx="1"/>
          </p:nvPr>
        </p:nvSpPr>
        <p:spPr>
          <a:xfrm>
            <a:off x="838200" y="1199981"/>
            <a:ext cx="10515600" cy="4851901"/>
          </a:xfrm>
        </p:spPr>
        <p:txBody>
          <a:bodyPr>
            <a:normAutofit/>
          </a:bodyPr>
          <a:lstStyle/>
          <a:p>
            <a:pPr marL="0" indent="0">
              <a:buNone/>
            </a:pPr>
            <a:r>
              <a:rPr lang="en-US" sz="4400" dirty="0"/>
              <a:t>Clues to look at … </a:t>
            </a:r>
          </a:p>
        </p:txBody>
      </p:sp>
    </p:spTree>
    <p:extLst>
      <p:ext uri="{BB962C8B-B14F-4D97-AF65-F5344CB8AC3E}">
        <p14:creationId xmlns:p14="http://schemas.microsoft.com/office/powerpoint/2010/main" val="2139632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DF28B-F1D5-B46E-5F1A-3D80E3195D7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D0454E1-151B-4F61-B67D-6599A1694C4E}"/>
              </a:ext>
            </a:extLst>
          </p:cNvPr>
          <p:cNvSpPr>
            <a:spLocks noGrp="1"/>
          </p:cNvSpPr>
          <p:nvPr>
            <p:ph type="title"/>
          </p:nvPr>
        </p:nvSpPr>
        <p:spPr>
          <a:xfrm>
            <a:off x="838200" y="180475"/>
            <a:ext cx="10515600" cy="1325563"/>
          </a:xfrm>
        </p:spPr>
        <p:txBody>
          <a:bodyPr/>
          <a:lstStyle/>
          <a:p>
            <a:r>
              <a:rPr lang="en-US" dirty="0"/>
              <a:t>Is the Holy Spirit the restrainer?  </a:t>
            </a:r>
          </a:p>
        </p:txBody>
      </p:sp>
      <p:sp>
        <p:nvSpPr>
          <p:cNvPr id="6" name="Content Placeholder 5">
            <a:extLst>
              <a:ext uri="{FF2B5EF4-FFF2-40B4-BE49-F238E27FC236}">
                <a16:creationId xmlns:a16="http://schemas.microsoft.com/office/drawing/2014/main" id="{E933AE41-D607-3787-F429-41191414B3C9}"/>
              </a:ext>
            </a:extLst>
          </p:cNvPr>
          <p:cNvSpPr>
            <a:spLocks noGrp="1"/>
          </p:cNvSpPr>
          <p:nvPr>
            <p:ph idx="1"/>
          </p:nvPr>
        </p:nvSpPr>
        <p:spPr>
          <a:xfrm>
            <a:off x="838200" y="1236076"/>
            <a:ext cx="10515600" cy="4851901"/>
          </a:xfrm>
        </p:spPr>
        <p:txBody>
          <a:bodyPr>
            <a:normAutofit/>
          </a:bodyPr>
          <a:lstStyle/>
          <a:p>
            <a:pPr marL="0" indent="0">
              <a:buNone/>
            </a:pPr>
            <a:r>
              <a:rPr lang="en-US" sz="4400" dirty="0"/>
              <a:t>Clues to look at …</a:t>
            </a:r>
          </a:p>
          <a:p>
            <a:r>
              <a:rPr lang="en-US" sz="4400" dirty="0"/>
              <a:t> </a:t>
            </a:r>
            <a:r>
              <a:rPr lang="en-US" sz="4400" dirty="0">
                <a:solidFill>
                  <a:srgbClr val="FF0000"/>
                </a:solidFill>
              </a:rPr>
              <a:t>The restrainer holds back the man of sin</a:t>
            </a:r>
          </a:p>
        </p:txBody>
      </p:sp>
    </p:spTree>
    <p:extLst>
      <p:ext uri="{BB962C8B-B14F-4D97-AF65-F5344CB8AC3E}">
        <p14:creationId xmlns:p14="http://schemas.microsoft.com/office/powerpoint/2010/main" val="9629710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B30B8-C3C1-C679-25D4-C4F8C0C487C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BAE4586-878F-C960-4BC4-0C189F40DBED}"/>
              </a:ext>
            </a:extLst>
          </p:cNvPr>
          <p:cNvSpPr>
            <a:spLocks noGrp="1"/>
          </p:cNvSpPr>
          <p:nvPr>
            <p:ph type="title"/>
          </p:nvPr>
        </p:nvSpPr>
        <p:spPr>
          <a:xfrm>
            <a:off x="838200" y="0"/>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73B29D32-207C-7042-AB65-26143DDC9AA7}"/>
              </a:ext>
            </a:extLst>
          </p:cNvPr>
          <p:cNvSpPr>
            <a:spLocks noGrp="1"/>
          </p:cNvSpPr>
          <p:nvPr>
            <p:ph idx="1"/>
          </p:nvPr>
        </p:nvSpPr>
        <p:spPr>
          <a:xfrm>
            <a:off x="838200" y="1139824"/>
            <a:ext cx="10515600" cy="4851901"/>
          </a:xfrm>
        </p:spPr>
        <p:txBody>
          <a:bodyPr>
            <a:normAutofit/>
          </a:bodyPr>
          <a:lstStyle/>
          <a:p>
            <a:pPr marL="0" indent="0">
              <a:buNone/>
            </a:pPr>
            <a:r>
              <a:rPr lang="en-US" sz="4400" dirty="0"/>
              <a:t>Clues to look at …</a:t>
            </a:r>
          </a:p>
          <a:p>
            <a:r>
              <a:rPr lang="en-US" sz="4400" dirty="0"/>
              <a:t> The restrainer holds back the man of sin</a:t>
            </a:r>
          </a:p>
          <a:p>
            <a:r>
              <a:rPr lang="en-US" sz="4400" dirty="0">
                <a:solidFill>
                  <a:srgbClr val="FF0000"/>
                </a:solidFill>
              </a:rPr>
              <a:t>The grammar used in verses 6 and 7</a:t>
            </a:r>
          </a:p>
        </p:txBody>
      </p:sp>
    </p:spTree>
    <p:extLst>
      <p:ext uri="{BB962C8B-B14F-4D97-AF65-F5344CB8AC3E}">
        <p14:creationId xmlns:p14="http://schemas.microsoft.com/office/powerpoint/2010/main" val="1410814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3B9AA-D15A-04BE-FC5F-9C4E84D6F4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31C0D5-CB93-12FE-2BF3-7A397BCA2C84}"/>
              </a:ext>
            </a:extLst>
          </p:cNvPr>
          <p:cNvSpPr>
            <a:spLocks noGrp="1"/>
          </p:cNvSpPr>
          <p:nvPr>
            <p:ph idx="1"/>
          </p:nvPr>
        </p:nvSpPr>
        <p:spPr>
          <a:xfrm>
            <a:off x="838200" y="637082"/>
            <a:ext cx="10515600" cy="5539881"/>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2831EA2F-4F8A-C9FE-7882-5953FB766B48}"/>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2ECFFE10-8FFF-1802-6191-F85D83952E5C}"/>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789649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7CC0A-30EF-FDD2-31B0-E7E21147E0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3C0F8F-6D4C-E036-7D60-81ACA8F71942}"/>
              </a:ext>
            </a:extLst>
          </p:cNvPr>
          <p:cNvSpPr>
            <a:spLocks noGrp="1"/>
          </p:cNvSpPr>
          <p:nvPr>
            <p:ph idx="1"/>
          </p:nvPr>
        </p:nvSpPr>
        <p:spPr>
          <a:xfrm>
            <a:off x="838200" y="637082"/>
            <a:ext cx="10515600" cy="5539881"/>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‘what’ then suggests a principle as </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opposed to a person doing the action</a:t>
            </a:r>
          </a:p>
        </p:txBody>
      </p:sp>
      <p:sp>
        <p:nvSpPr>
          <p:cNvPr id="2" name="TextBox 1">
            <a:extLst>
              <a:ext uri="{FF2B5EF4-FFF2-40B4-BE49-F238E27FC236}">
                <a16:creationId xmlns:a16="http://schemas.microsoft.com/office/drawing/2014/main" id="{A93E33A6-4CDA-7EB0-80EF-DB82E5B9267E}"/>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16211414-7AFA-AB40-39AC-F54F5B967296}"/>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0235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2CF025-2CAD-4749-165F-38692ACB653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6C6A52-EF30-2DD8-31F1-4402607A3C99}"/>
              </a:ext>
            </a:extLst>
          </p:cNvPr>
          <p:cNvSpPr>
            <a:spLocks noGrp="1"/>
          </p:cNvSpPr>
          <p:nvPr>
            <p:ph idx="1"/>
          </p:nvPr>
        </p:nvSpPr>
        <p:spPr>
          <a:xfrm>
            <a:off x="838200" y="637082"/>
            <a:ext cx="10515600" cy="6112634"/>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‘what’ then suggests a principle as </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opposed to a person doing the action</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‘He’ who now restrains …”</a:t>
            </a:r>
          </a:p>
          <a:p>
            <a:pPr marL="0" indent="0">
              <a:buNone/>
            </a:pPr>
            <a:endParaRPr lang="en-US" sz="40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46C2B5B9-9DE4-F6D5-2AF0-4434962F8DDB}"/>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078DBEB1-6039-E2A4-4D45-54F985A29E83}"/>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5EE0377A-E477-21FB-3730-09FE88CF6B0C}"/>
              </a:ext>
            </a:extLst>
          </p:cNvPr>
          <p:cNvSpPr txBox="1"/>
          <p:nvPr/>
        </p:nvSpPr>
        <p:spPr>
          <a:xfrm>
            <a:off x="4205431" y="4580138"/>
            <a:ext cx="7768537" cy="1323439"/>
          </a:xfrm>
          <a:prstGeom prst="rect">
            <a:avLst/>
          </a:prstGeom>
          <a:noFill/>
        </p:spPr>
        <p:txBody>
          <a:bodyPr wrap="none" rtlCol="0">
            <a:spAutoFit/>
          </a:bodyPr>
          <a:lstStyle/>
          <a:p>
            <a:pPr algn="ctr"/>
            <a:r>
              <a:rPr lang="en-US" sz="4000" dirty="0"/>
              <a:t>Because of the noun ‘He’, the verb </a:t>
            </a:r>
          </a:p>
          <a:p>
            <a:pPr algn="ctr"/>
            <a:r>
              <a:rPr lang="en-US" sz="4000" dirty="0"/>
              <a:t>‘restrains’ is in the masculine form</a:t>
            </a:r>
          </a:p>
        </p:txBody>
      </p:sp>
      <p:sp>
        <p:nvSpPr>
          <p:cNvPr id="6" name="Arrow: Curved Down 5">
            <a:extLst>
              <a:ext uri="{FF2B5EF4-FFF2-40B4-BE49-F238E27FC236}">
                <a16:creationId xmlns:a16="http://schemas.microsoft.com/office/drawing/2014/main" id="{1EA82688-069A-587F-B24B-E4E5BB2FB14E}"/>
              </a:ext>
            </a:extLst>
          </p:cNvPr>
          <p:cNvSpPr/>
          <p:nvPr/>
        </p:nvSpPr>
        <p:spPr>
          <a:xfrm rot="12059627">
            <a:off x="1562847" y="5109089"/>
            <a:ext cx="2757521" cy="667068"/>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197644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1702B-27E7-E8D5-F7AD-F9B98E7933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2DCF58-8CE0-AA20-2479-2EAD43606DEC}"/>
              </a:ext>
            </a:extLst>
          </p:cNvPr>
          <p:cNvSpPr>
            <a:spLocks noGrp="1"/>
          </p:cNvSpPr>
          <p:nvPr>
            <p:ph idx="1"/>
          </p:nvPr>
        </p:nvSpPr>
        <p:spPr>
          <a:xfrm>
            <a:off x="838200" y="637082"/>
            <a:ext cx="10515600" cy="6112634"/>
          </a:xfrm>
        </p:spPr>
        <p:txBody>
          <a:bodyPr>
            <a:noAutofit/>
          </a:bodyPr>
          <a:lstStyle/>
          <a:p>
            <a:pPr marL="0" indent="0">
              <a:buNone/>
            </a:pPr>
            <a:r>
              <a:rPr lang="en-US" sz="4400" i="1" dirty="0">
                <a:latin typeface="Calibri" panose="020F0502020204030204" pitchFamily="34" charset="0"/>
                <a:ea typeface="Calibri" panose="020F0502020204030204" pitchFamily="34" charset="0"/>
                <a:cs typeface="Calibri" panose="020F0502020204030204" pitchFamily="34" charset="0"/>
              </a:rPr>
              <a:t>“… ‘what’ is restraining …”</a:t>
            </a: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4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‘what’ then suggests a principle as </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opposed to a person doing the action</a:t>
            </a: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‘He’ who now restrains …”</a:t>
            </a:r>
          </a:p>
          <a:p>
            <a:pPr marL="0" indent="0">
              <a:buNone/>
            </a:pPr>
            <a:endParaRPr lang="en-US" sz="4000"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i="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000" i="1" dirty="0">
                <a:latin typeface="Calibri" panose="020F0502020204030204" pitchFamily="34" charset="0"/>
                <a:ea typeface="Calibri" panose="020F0502020204030204" pitchFamily="34" charset="0"/>
                <a:cs typeface="Calibri" panose="020F0502020204030204" pitchFamily="34" charset="0"/>
              </a:rPr>
              <a:t>                      The masculine verb suggests a person</a:t>
            </a:r>
          </a:p>
        </p:txBody>
      </p:sp>
      <p:sp>
        <p:nvSpPr>
          <p:cNvPr id="2" name="TextBox 1">
            <a:extLst>
              <a:ext uri="{FF2B5EF4-FFF2-40B4-BE49-F238E27FC236}">
                <a16:creationId xmlns:a16="http://schemas.microsoft.com/office/drawing/2014/main" id="{4100D2FB-FF5C-5CA8-84EA-8FB1A8589325}"/>
              </a:ext>
            </a:extLst>
          </p:cNvPr>
          <p:cNvSpPr txBox="1"/>
          <p:nvPr/>
        </p:nvSpPr>
        <p:spPr>
          <a:xfrm>
            <a:off x="3839067" y="1503946"/>
            <a:ext cx="8226676" cy="1323439"/>
          </a:xfrm>
          <a:prstGeom prst="rect">
            <a:avLst/>
          </a:prstGeom>
          <a:noFill/>
        </p:spPr>
        <p:txBody>
          <a:bodyPr wrap="none" rtlCol="0">
            <a:spAutoFit/>
          </a:bodyPr>
          <a:lstStyle/>
          <a:p>
            <a:pPr algn="ctr"/>
            <a:r>
              <a:rPr lang="en-US" sz="4000" dirty="0"/>
              <a:t>Because of the noun ‘what’, the verb </a:t>
            </a:r>
          </a:p>
          <a:p>
            <a:pPr algn="ctr"/>
            <a:r>
              <a:rPr lang="en-US" sz="4000" dirty="0"/>
              <a:t>‘restraining’ is in the neuter form</a:t>
            </a:r>
          </a:p>
        </p:txBody>
      </p:sp>
      <p:sp>
        <p:nvSpPr>
          <p:cNvPr id="4" name="Arrow: Curved Down 3">
            <a:extLst>
              <a:ext uri="{FF2B5EF4-FFF2-40B4-BE49-F238E27FC236}">
                <a16:creationId xmlns:a16="http://schemas.microsoft.com/office/drawing/2014/main" id="{F419FB3D-DBA0-A95D-D304-BCADC95FF3B8}"/>
              </a:ext>
            </a:extLst>
          </p:cNvPr>
          <p:cNvSpPr/>
          <p:nvPr/>
        </p:nvSpPr>
        <p:spPr>
          <a:xfrm rot="14670924">
            <a:off x="2617546" y="1637786"/>
            <a:ext cx="1753903" cy="1055757"/>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52E843D7-34C8-21EF-8E89-20CB44CCED06}"/>
              </a:ext>
            </a:extLst>
          </p:cNvPr>
          <p:cNvSpPr txBox="1"/>
          <p:nvPr/>
        </p:nvSpPr>
        <p:spPr>
          <a:xfrm>
            <a:off x="4205431" y="4580138"/>
            <a:ext cx="7768537" cy="1323439"/>
          </a:xfrm>
          <a:prstGeom prst="rect">
            <a:avLst/>
          </a:prstGeom>
          <a:noFill/>
        </p:spPr>
        <p:txBody>
          <a:bodyPr wrap="none" rtlCol="0">
            <a:spAutoFit/>
          </a:bodyPr>
          <a:lstStyle/>
          <a:p>
            <a:pPr algn="ctr"/>
            <a:r>
              <a:rPr lang="en-US" sz="4000" dirty="0"/>
              <a:t>Because of the noun ‘He’, the verb </a:t>
            </a:r>
          </a:p>
          <a:p>
            <a:pPr algn="ctr"/>
            <a:r>
              <a:rPr lang="en-US" sz="4000" dirty="0"/>
              <a:t>‘restrains’ is in the masculine form</a:t>
            </a:r>
          </a:p>
        </p:txBody>
      </p:sp>
      <p:sp>
        <p:nvSpPr>
          <p:cNvPr id="6" name="Arrow: Curved Down 5">
            <a:extLst>
              <a:ext uri="{FF2B5EF4-FFF2-40B4-BE49-F238E27FC236}">
                <a16:creationId xmlns:a16="http://schemas.microsoft.com/office/drawing/2014/main" id="{7DD8D385-140C-92AE-92D8-BE214BB29B91}"/>
              </a:ext>
            </a:extLst>
          </p:cNvPr>
          <p:cNvSpPr/>
          <p:nvPr/>
        </p:nvSpPr>
        <p:spPr>
          <a:xfrm rot="12059627">
            <a:off x="1562847" y="5109089"/>
            <a:ext cx="2757521" cy="667068"/>
          </a:xfrm>
          <a:prstGeom prst="curved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602287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77FAD-95B1-89CD-3E41-2CD386C3B32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E7CF0CD-4501-63F0-0270-2849AD0BD0DE}"/>
              </a:ext>
            </a:extLst>
          </p:cNvPr>
          <p:cNvSpPr>
            <a:spLocks noGrp="1"/>
          </p:cNvSpPr>
          <p:nvPr>
            <p:ph type="title"/>
          </p:nvPr>
        </p:nvSpPr>
        <p:spPr>
          <a:xfrm>
            <a:off x="838200" y="0"/>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626C40D9-BFD8-428A-EA5B-D2225A9E343B}"/>
              </a:ext>
            </a:extLst>
          </p:cNvPr>
          <p:cNvSpPr>
            <a:spLocks noGrp="1"/>
          </p:cNvSpPr>
          <p:nvPr>
            <p:ph idx="1"/>
          </p:nvPr>
        </p:nvSpPr>
        <p:spPr>
          <a:xfrm>
            <a:off x="838200" y="1151856"/>
            <a:ext cx="10515600" cy="4851901"/>
          </a:xfrm>
        </p:spPr>
        <p:txBody>
          <a:bodyPr>
            <a:normAutofit/>
          </a:bodyPr>
          <a:lstStyle/>
          <a:p>
            <a:pPr marL="0" indent="0">
              <a:buNone/>
            </a:pPr>
            <a:r>
              <a:rPr lang="en-US" sz="4400" dirty="0"/>
              <a:t>Clues to look at …</a:t>
            </a:r>
          </a:p>
          <a:p>
            <a:r>
              <a:rPr lang="en-US" sz="4400" dirty="0"/>
              <a:t> The restrainer holds back the man of sin</a:t>
            </a:r>
          </a:p>
          <a:p>
            <a:r>
              <a:rPr lang="en-US" sz="4400" dirty="0"/>
              <a:t>The grammar used in verses 6 and 7</a:t>
            </a:r>
          </a:p>
          <a:p>
            <a:r>
              <a:rPr lang="en-US" sz="4400" dirty="0">
                <a:solidFill>
                  <a:srgbClr val="FF0000"/>
                </a:solidFill>
              </a:rPr>
              <a:t>Whatever the restrainer is, he or it must be removable   </a:t>
            </a:r>
          </a:p>
        </p:txBody>
      </p:sp>
    </p:spTree>
    <p:extLst>
      <p:ext uri="{BB962C8B-B14F-4D97-AF65-F5344CB8AC3E}">
        <p14:creationId xmlns:p14="http://schemas.microsoft.com/office/powerpoint/2010/main" val="402356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910C2-33FB-6911-142E-87F3336FEFF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69641-1C0C-EEDC-1D6D-8D438046576E}"/>
              </a:ext>
            </a:extLst>
          </p:cNvPr>
          <p:cNvSpPr>
            <a:spLocks noGrp="1"/>
          </p:cNvSpPr>
          <p:nvPr>
            <p:ph idx="1"/>
          </p:nvPr>
        </p:nvSpPr>
        <p:spPr>
          <a:xfrm>
            <a:off x="838200" y="637082"/>
            <a:ext cx="10515600" cy="5539881"/>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2:5-12</a:t>
            </a:r>
          </a:p>
          <a:p>
            <a:pPr marL="0" indent="0">
              <a:buNone/>
            </a:pPr>
            <a:r>
              <a:rPr lang="en-US" sz="4400" b="1" i="1" dirty="0">
                <a:effectLst/>
                <a:latin typeface="Times New Roman" panose="02020603050405020304" pitchFamily="18" charset="0"/>
                <a:ea typeface="Aptos" panose="020B0004020202020204" pitchFamily="34" charset="0"/>
              </a:rPr>
              <a:t>not receive the love of the truth, that they might be saved.  And for this reason God will send them strong delusion, that they should believe the lie, that they all may be condemned who did not believe the truth but had pleasure in unrighteousness.”</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51698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22AA3-F0A9-802B-77DB-AC2234EBFDD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C0947-9C59-E66B-6B23-557C2DEA39F2}"/>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a:t>
            </a:r>
            <a:r>
              <a:rPr lang="en-US" sz="4800" b="1" i="1" dirty="0">
                <a:solidFill>
                  <a:srgbClr val="FF0000"/>
                </a:solidFill>
                <a:effectLst/>
                <a:latin typeface="Times New Roman" panose="02020603050405020304" pitchFamily="18" charset="0"/>
                <a:ea typeface="Aptos" panose="020B0004020202020204" pitchFamily="34" charset="0"/>
              </a:rPr>
              <a:t>only He who now restrains will do so until He is taken out of the way</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20F5BE04-6329-0614-8D21-311DFDBF421E}"/>
              </a:ext>
            </a:extLst>
          </p:cNvPr>
          <p:cNvSpPr/>
          <p:nvPr/>
        </p:nvSpPr>
        <p:spPr>
          <a:xfrm>
            <a:off x="2213811" y="4332496"/>
            <a:ext cx="8349916" cy="1359569"/>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17519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A6526-8ECF-CD55-57DE-1F63901F49A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CBE1EA3-F1E9-B77E-C240-27D45D284DFC}"/>
              </a:ext>
            </a:extLst>
          </p:cNvPr>
          <p:cNvSpPr>
            <a:spLocks noGrp="1"/>
          </p:cNvSpPr>
          <p:nvPr>
            <p:ph type="title"/>
          </p:nvPr>
        </p:nvSpPr>
        <p:spPr>
          <a:xfrm>
            <a:off x="838200" y="0"/>
            <a:ext cx="10515600" cy="1325563"/>
          </a:xfrm>
        </p:spPr>
        <p:txBody>
          <a:bodyPr/>
          <a:lstStyle/>
          <a:p>
            <a:r>
              <a:rPr lang="en-US" dirty="0">
                <a:solidFill>
                  <a:srgbClr val="FF0000"/>
                </a:solidFill>
              </a:rPr>
              <a:t>Is the Holy Spirit the restrainer?  </a:t>
            </a:r>
          </a:p>
        </p:txBody>
      </p:sp>
      <p:sp>
        <p:nvSpPr>
          <p:cNvPr id="6" name="Content Placeholder 5">
            <a:extLst>
              <a:ext uri="{FF2B5EF4-FFF2-40B4-BE49-F238E27FC236}">
                <a16:creationId xmlns:a16="http://schemas.microsoft.com/office/drawing/2014/main" id="{24CB8AA1-B480-B5F7-4812-E3F016AAA56C}"/>
              </a:ext>
            </a:extLst>
          </p:cNvPr>
          <p:cNvSpPr>
            <a:spLocks noGrp="1"/>
          </p:cNvSpPr>
          <p:nvPr>
            <p:ph idx="1"/>
          </p:nvPr>
        </p:nvSpPr>
        <p:spPr>
          <a:xfrm>
            <a:off x="838200" y="1191126"/>
            <a:ext cx="10515600" cy="5486399"/>
          </a:xfrm>
        </p:spPr>
        <p:txBody>
          <a:bodyPr>
            <a:normAutofit/>
          </a:bodyPr>
          <a:lstStyle/>
          <a:p>
            <a:pPr marL="0" indent="0">
              <a:buNone/>
            </a:pPr>
            <a:r>
              <a:rPr lang="en-US" sz="4400" dirty="0"/>
              <a:t>Clues to look at …</a:t>
            </a:r>
          </a:p>
          <a:p>
            <a:r>
              <a:rPr lang="en-US" sz="4400" dirty="0"/>
              <a:t> The restrainer holds back the man of sin</a:t>
            </a:r>
          </a:p>
          <a:p>
            <a:r>
              <a:rPr lang="en-US" sz="4400" dirty="0"/>
              <a:t>The grammar used in verses 6 and 7</a:t>
            </a:r>
          </a:p>
          <a:p>
            <a:r>
              <a:rPr lang="en-US" sz="4400" dirty="0"/>
              <a:t>Whatever the restrainer is, he or it must be removable  </a:t>
            </a:r>
          </a:p>
          <a:p>
            <a:r>
              <a:rPr lang="en-US" sz="4400" dirty="0">
                <a:solidFill>
                  <a:srgbClr val="FF0000"/>
                </a:solidFill>
              </a:rPr>
              <a:t>The restrainer must be powerful enough to hold back the outbreak of evil under the antichrist </a:t>
            </a:r>
          </a:p>
        </p:txBody>
      </p:sp>
    </p:spTree>
    <p:extLst>
      <p:ext uri="{BB962C8B-B14F-4D97-AF65-F5344CB8AC3E}">
        <p14:creationId xmlns:p14="http://schemas.microsoft.com/office/powerpoint/2010/main" val="16400988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9D5E7-0D19-1E9C-C579-BF731A3B4EA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C5DAF5-C091-8E36-A9F9-DCF0D627E716}"/>
              </a:ext>
            </a:extLst>
          </p:cNvPr>
          <p:cNvSpPr>
            <a:spLocks noGrp="1"/>
          </p:cNvSpPr>
          <p:nvPr>
            <p:ph idx="1"/>
          </p:nvPr>
        </p:nvSpPr>
        <p:spPr>
          <a:xfrm>
            <a:off x="838200" y="637082"/>
            <a:ext cx="10515600" cy="5539881"/>
          </a:xfrm>
        </p:spPr>
        <p:txBody>
          <a:bodyPr>
            <a:noAutofit/>
          </a:bodyPr>
          <a:lstStyle/>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The restrainer must be God Himself … and that would be God the Holy Spirit – the third Person of the Trinity.</a:t>
            </a:r>
          </a:p>
        </p:txBody>
      </p:sp>
    </p:spTree>
    <p:extLst>
      <p:ext uri="{BB962C8B-B14F-4D97-AF65-F5344CB8AC3E}">
        <p14:creationId xmlns:p14="http://schemas.microsoft.com/office/powerpoint/2010/main" val="234373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79779-3E75-B1F0-798D-13A36D73D82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944E2-50A6-900A-C917-22D192C77E3E}"/>
              </a:ext>
            </a:extLst>
          </p:cNvPr>
          <p:cNvSpPr>
            <a:spLocks noGrp="1"/>
          </p:cNvSpPr>
          <p:nvPr>
            <p:ph idx="1"/>
          </p:nvPr>
        </p:nvSpPr>
        <p:spPr>
          <a:xfrm>
            <a:off x="838200" y="637082"/>
            <a:ext cx="10515600" cy="5539881"/>
          </a:xfrm>
        </p:spPr>
        <p:txBody>
          <a:bodyPr>
            <a:noAutofit/>
          </a:bodyPr>
          <a:lstStyle/>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The restrainer must be God Himself … and that would be God the Holy Spirit – the third Person of the Trinity.</a:t>
            </a:r>
          </a:p>
          <a:p>
            <a:pPr marL="0" indent="0" algn="ctr">
              <a:buNone/>
            </a:pPr>
            <a:endParaRPr lang="en-US" sz="11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9600" dirty="0">
                <a:latin typeface="Calibri" panose="020F0502020204030204" pitchFamily="34" charset="0"/>
                <a:ea typeface="Calibri" panose="020F0502020204030204" pitchFamily="34" charset="0"/>
                <a:cs typeface="Calibri" panose="020F0502020204030204" pitchFamily="34" charset="0"/>
              </a:rPr>
              <a:t>BUT …</a:t>
            </a:r>
          </a:p>
        </p:txBody>
      </p:sp>
    </p:spTree>
    <p:extLst>
      <p:ext uri="{BB962C8B-B14F-4D97-AF65-F5344CB8AC3E}">
        <p14:creationId xmlns:p14="http://schemas.microsoft.com/office/powerpoint/2010/main" val="2944193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6085C-916C-AB50-2C43-C74D38A1CA2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14A267-631F-42D3-C9E1-786ADDFAFA28}"/>
              </a:ext>
            </a:extLst>
          </p:cNvPr>
          <p:cNvSpPr>
            <a:spLocks noGrp="1"/>
          </p:cNvSpPr>
          <p:nvPr>
            <p:ph idx="1"/>
          </p:nvPr>
        </p:nvSpPr>
        <p:spPr>
          <a:xfrm>
            <a:off x="838200" y="637082"/>
            <a:ext cx="10515600" cy="5539881"/>
          </a:xfrm>
        </p:spPr>
        <p:txBody>
          <a:bodyPr>
            <a:noAutofit/>
          </a:bodyPr>
          <a:lstStyle/>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The restrainer must be God Himself … and that would be God the Holy Spirit – the third Person of the Trinity.</a:t>
            </a:r>
          </a:p>
          <a:p>
            <a:pPr marL="0" indent="0" algn="ctr">
              <a:buNone/>
            </a:pPr>
            <a:endParaRPr lang="en-US" sz="11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9600" dirty="0">
                <a:latin typeface="Calibri" panose="020F0502020204030204" pitchFamily="34" charset="0"/>
                <a:ea typeface="Calibri" panose="020F0502020204030204" pitchFamily="34" charset="0"/>
                <a:cs typeface="Calibri" panose="020F0502020204030204" pitchFamily="34" charset="0"/>
              </a:rPr>
              <a:t>BUT …</a:t>
            </a:r>
          </a:p>
          <a:p>
            <a:pPr marL="0" indent="0" algn="ctr">
              <a:buNone/>
            </a:pPr>
            <a:r>
              <a:rPr lang="en-US" sz="6600" dirty="0">
                <a:latin typeface="Calibri" panose="020F0502020204030204" pitchFamily="34" charset="0"/>
                <a:ea typeface="Calibri" panose="020F0502020204030204" pitchFamily="34" charset="0"/>
                <a:cs typeface="Calibri" panose="020F0502020204030204" pitchFamily="34" charset="0"/>
              </a:rPr>
              <a:t>Some Questions Remain … </a:t>
            </a:r>
          </a:p>
        </p:txBody>
      </p:sp>
    </p:spTree>
    <p:extLst>
      <p:ext uri="{BB962C8B-B14F-4D97-AF65-F5344CB8AC3E}">
        <p14:creationId xmlns:p14="http://schemas.microsoft.com/office/powerpoint/2010/main" val="16677084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3181E-7253-A9BB-7031-7403D88A416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00B27F-A946-7794-93EF-5BA7FEE49BFF}"/>
              </a:ext>
            </a:extLst>
          </p:cNvPr>
          <p:cNvSpPr>
            <a:spLocks noGrp="1"/>
          </p:cNvSpPr>
          <p:nvPr>
            <p:ph idx="1"/>
          </p:nvPr>
        </p:nvSpPr>
        <p:spPr>
          <a:xfrm>
            <a:off x="838200" y="637082"/>
            <a:ext cx="10515600" cy="5539881"/>
          </a:xfrm>
        </p:spPr>
        <p:txBody>
          <a:bodyPr>
            <a:noAutofit/>
          </a:bodyPr>
          <a:lstStyle/>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Why would the Holy Spirit be referred to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as both a principle and as a person …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like a “what” and a “who”?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800880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1948E-4EF1-6C72-4621-B2936756126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2F1F74-ABEB-EC3D-CD27-140363415788}"/>
              </a:ext>
            </a:extLst>
          </p:cNvPr>
          <p:cNvSpPr>
            <a:spLocks noGrp="1"/>
          </p:cNvSpPr>
          <p:nvPr>
            <p:ph idx="1"/>
          </p:nvPr>
        </p:nvSpPr>
        <p:spPr>
          <a:xfrm>
            <a:off x="838200" y="637082"/>
            <a:ext cx="10515600" cy="5539881"/>
          </a:xfrm>
        </p:spPr>
        <p:txBody>
          <a:bodyPr>
            <a:noAutofit/>
          </a:bodyPr>
          <a:lstStyle/>
          <a:p>
            <a:pPr marL="0" indent="0" algn="ctr">
              <a:buNone/>
            </a:pPr>
            <a:r>
              <a:rPr lang="en-US" sz="4800" dirty="0">
                <a:effectLst/>
                <a:latin typeface="Times New Roman" panose="02020603050405020304" pitchFamily="18" charset="0"/>
                <a:ea typeface="Aptos" panose="020B0004020202020204" pitchFamily="34" charset="0"/>
              </a:rPr>
              <a:t>Why would the Holy Spirit be referred to as both a principle and as a person … </a:t>
            </a:r>
          </a:p>
          <a:p>
            <a:pPr marL="0" indent="0" algn="ctr">
              <a:buNone/>
            </a:pPr>
            <a:r>
              <a:rPr lang="en-US" sz="4800" dirty="0">
                <a:effectLst/>
                <a:latin typeface="Times New Roman" panose="02020603050405020304" pitchFamily="18" charset="0"/>
                <a:ea typeface="Aptos" panose="020B0004020202020204" pitchFamily="34" charset="0"/>
              </a:rPr>
              <a:t>like a “what” and a “who”? </a:t>
            </a:r>
          </a:p>
          <a:p>
            <a:pPr marL="0" indent="0" algn="ctr">
              <a:buNone/>
            </a:pPr>
            <a:endParaRPr lang="en-US" sz="4800" dirty="0">
              <a:effectLst/>
              <a:latin typeface="Times New Roman" panose="02020603050405020304" pitchFamily="18" charset="0"/>
              <a:ea typeface="Aptos" panose="020B0004020202020204" pitchFamily="34" charset="0"/>
            </a:endParaRP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How can the Holy Spirit, who is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omnipresent (everywhere at the same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time), be removed from the earth?</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8371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B0037A-AB7F-864D-A88D-0364748770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6360DD-9712-C13D-77F6-67D1D2AF8841}"/>
              </a:ext>
            </a:extLst>
          </p:cNvPr>
          <p:cNvSpPr>
            <a:spLocks noGrp="1"/>
          </p:cNvSpPr>
          <p:nvPr>
            <p:ph idx="1"/>
          </p:nvPr>
        </p:nvSpPr>
        <p:spPr>
          <a:xfrm>
            <a:off x="838200" y="637082"/>
            <a:ext cx="10515600" cy="5539881"/>
          </a:xfrm>
        </p:spPr>
        <p:txBody>
          <a:bodyPr>
            <a:noAutofit/>
          </a:bodyPr>
          <a:lstStyle/>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If the Holy Spirit were removed from the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earth, then how could people be saved </a:t>
            </a:r>
          </a:p>
          <a:p>
            <a:pPr marL="0" indent="0" algn="ctr">
              <a:buNone/>
            </a:pPr>
            <a:r>
              <a:rPr lang="en-US" sz="4800" dirty="0">
                <a:solidFill>
                  <a:srgbClr val="FF0000"/>
                </a:solidFill>
                <a:effectLst/>
                <a:latin typeface="Times New Roman" panose="02020603050405020304" pitchFamily="18" charset="0"/>
                <a:ea typeface="Aptos" panose="020B0004020202020204" pitchFamily="34" charset="0"/>
              </a:rPr>
              <a:t>during the Tribulation period?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49415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CBF20-F695-6CD0-18A3-7C052BC450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CADD6A-98B3-D164-B63F-74A4D05FC563}"/>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3:3, 5</a:t>
            </a:r>
          </a:p>
          <a:p>
            <a:pPr marL="0" indent="0">
              <a:buNone/>
            </a:pPr>
            <a:r>
              <a:rPr lang="en-US" sz="4800" b="1" i="1" dirty="0">
                <a:effectLst/>
                <a:latin typeface="Times New Roman" panose="02020603050405020304" pitchFamily="18" charset="0"/>
                <a:ea typeface="Aptos" panose="020B0004020202020204" pitchFamily="34" charset="0"/>
              </a:rPr>
              <a:t>“Most assuredly, I say to you, unless one is born again, he cannot see the kingdom of God.”</a:t>
            </a:r>
            <a:r>
              <a:rPr lang="en-US" sz="4800" dirty="0">
                <a:effectLst/>
                <a:latin typeface="Times New Roman" panose="02020603050405020304" pitchFamily="18" charset="0"/>
                <a:ea typeface="Aptos" panose="020B0004020202020204" pitchFamily="34" charset="0"/>
              </a:rPr>
              <a:t> </a:t>
            </a:r>
          </a:p>
          <a:p>
            <a:pPr marL="0" indent="0">
              <a:buNone/>
            </a:pPr>
            <a:endParaRPr lang="en-US" sz="20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800" b="1" i="1" dirty="0">
                <a:effectLst/>
                <a:latin typeface="Times New Roman" panose="02020603050405020304" pitchFamily="18" charset="0"/>
                <a:ea typeface="Aptos" panose="020B0004020202020204" pitchFamily="34" charset="0"/>
              </a:rPr>
              <a:t>“Most assuredly, I say to you, unless one is born of water and the Spirit, he cannot enter the kingdom of God.”</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47428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3B5A0-F979-E07C-CAE7-D87DA8D4F5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D4D488-7AA8-6487-4584-FFE3D3A9247E}"/>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7:9-14</a:t>
            </a:r>
          </a:p>
          <a:p>
            <a:pPr marL="0" indent="0">
              <a:buNone/>
            </a:pPr>
            <a:r>
              <a:rPr lang="en-US" sz="4400" b="1" i="1" dirty="0">
                <a:effectLst/>
                <a:latin typeface="Times New Roman" panose="02020603050405020304" pitchFamily="18" charset="0"/>
                <a:ea typeface="Aptos" panose="020B0004020202020204" pitchFamily="34" charset="0"/>
              </a:rPr>
              <a:t>“After these things I looked, and behold, a great multitude which no one could number, of all nations, tribes, peoples, and tongues, standing before the throne and before the Lamb, clothed with white robes, with palm branches in their hands, and crying out with a loud voice, saying, “Salvation belongs to our God who sits on the throne, and to the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6215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2A937-EA6D-FC23-F060-DFC653F8636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7654C5-BEDD-099B-338F-9FD599EBB480}"/>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2:5-12</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Do you not remember that when I was still with you I told you these things?</a:t>
            </a:r>
            <a:r>
              <a:rPr lang="en-US" sz="4400" b="1" i="1" dirty="0">
                <a:effectLst/>
                <a:latin typeface="Times New Roman" panose="02020603050405020304" pitchFamily="18" charset="0"/>
                <a:ea typeface="Aptos" panose="020B0004020202020204" pitchFamily="34" charset="0"/>
              </a:rPr>
              <a:t>  And now you know what is restraining, that he may be revealed in his own time.  For the mystery of lawlessness is already at work; only He who now restrains will do so until He is taken out of the way.  And then the lawless one will be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28503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CDDE3-A79E-43D6-96F3-FC902F46AF0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BBBF17-7FF8-1806-3DAC-02E1A3CAA9F8}"/>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7:9-14</a:t>
            </a:r>
          </a:p>
          <a:p>
            <a:pPr marL="0" indent="0">
              <a:buNone/>
            </a:pPr>
            <a:r>
              <a:rPr lang="en-US" sz="4400" b="1" i="1" dirty="0">
                <a:effectLst/>
                <a:latin typeface="Times New Roman" panose="02020603050405020304" pitchFamily="18" charset="0"/>
                <a:ea typeface="Aptos" panose="020B0004020202020204" pitchFamily="34" charset="0"/>
              </a:rPr>
              <a:t>Lamb!”  All the angels stood around the throne and the elders and the four living creatures, and fell on their face before the throne and worshiped God, saying: “Amen! Blessing and glory and wisdom, thanksgiving and honor and power and might, be to our God forever and ever.  Amen.”  Then one of the elders answered,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845996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547F75-3726-9DC0-231E-680609B9F0A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37E461-8426-6D93-830F-C19FCB366589}"/>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7:9-14</a:t>
            </a:r>
          </a:p>
          <a:p>
            <a:pPr marL="0" indent="0">
              <a:buNone/>
            </a:pPr>
            <a:r>
              <a:rPr lang="en-US" sz="4400" b="1" i="1" dirty="0">
                <a:effectLst/>
                <a:latin typeface="Times New Roman" panose="02020603050405020304" pitchFamily="18" charset="0"/>
                <a:ea typeface="Aptos" panose="020B0004020202020204" pitchFamily="34" charset="0"/>
              </a:rPr>
              <a:t>saying to me, “Who are these arrayed in white robes, and where did they come from?”  And I said to him, “Sir, you know.”  So he said to me, “These are the ones who come out of the great tribulation, and washed their robes and made them white in the blood of the lamb.”</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8982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70EB7-CEC7-AAC7-E54D-BE07F6847ED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2E9E28-8751-1DAF-3783-49AA553CABAB}"/>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16:7-11</a:t>
            </a:r>
          </a:p>
          <a:p>
            <a:pPr marL="0" indent="0">
              <a:buNone/>
            </a:pPr>
            <a:r>
              <a:rPr lang="en-US" sz="4800" b="1" i="1" dirty="0">
                <a:effectLst/>
                <a:latin typeface="Times New Roman" panose="02020603050405020304" pitchFamily="18" charset="0"/>
                <a:ea typeface="Aptos" panose="020B0004020202020204" pitchFamily="34" charset="0"/>
              </a:rPr>
              <a:t>“Nevertheless I tell you the truth.  It is to your advantage that I go away; for if I do not go away, the Helper will not come to you; but if I depart, I will send Him to you.  And when He has come, He will convict the world of sin, and of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3869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9E57C-3DB7-31DB-922B-9AA8D93EDEB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D4138B-77B0-A9A8-89E8-C006DC8B6CF3}"/>
              </a:ext>
            </a:extLst>
          </p:cNvPr>
          <p:cNvSpPr>
            <a:spLocks noGrp="1"/>
          </p:cNvSpPr>
          <p:nvPr>
            <p:ph idx="1"/>
          </p:nvPr>
        </p:nvSpPr>
        <p:spPr>
          <a:xfrm>
            <a:off x="838200" y="637082"/>
            <a:ext cx="10515600" cy="5539881"/>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16:7-11</a:t>
            </a:r>
          </a:p>
          <a:p>
            <a:pPr marL="0" indent="0">
              <a:buNone/>
            </a:pPr>
            <a:r>
              <a:rPr lang="en-US" sz="4800" b="1" i="1" dirty="0">
                <a:effectLst/>
                <a:latin typeface="Times New Roman" panose="02020603050405020304" pitchFamily="18" charset="0"/>
                <a:ea typeface="Aptos" panose="020B0004020202020204" pitchFamily="34" charset="0"/>
              </a:rPr>
              <a:t>righteousness, and of judgment: of sin, because they do not believe in Me; of righteousness, because I go to My Father and you see Me no more; of judgment, because the ruler of this world is judged.”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86622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F697D-E3E4-A08B-A218-F9C6CFAFBB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FBB773-FB55-515F-9E6A-1C9619A9C12B}"/>
              </a:ext>
            </a:extLst>
          </p:cNvPr>
          <p:cNvSpPr>
            <a:spLocks noGrp="1"/>
          </p:cNvSpPr>
          <p:nvPr>
            <p:ph idx="1"/>
          </p:nvPr>
        </p:nvSpPr>
        <p:spPr>
          <a:xfrm>
            <a:off x="838200" y="637082"/>
            <a:ext cx="10515600" cy="5539881"/>
          </a:xfrm>
        </p:spPr>
        <p:txBody>
          <a:bodyPr>
            <a:noAutofit/>
          </a:bodyPr>
          <a:lstStyle/>
          <a:p>
            <a:pPr marL="0" marR="0" indent="0" algn="ctr">
              <a:buNone/>
            </a:pPr>
            <a:r>
              <a:rPr lang="en-US" sz="5400" i="1" kern="100" dirty="0">
                <a:effectLst/>
                <a:latin typeface="Times New Roman" panose="02020603050405020304" pitchFamily="18" charset="0"/>
                <a:ea typeface="Aptos" panose="020B0004020202020204" pitchFamily="34" charset="0"/>
              </a:rPr>
              <a:t>The restrainer isn’t one thing or the other – i.e., the Holy Spirit or the church, but that it is a combination of the two.  In other words, the restrainer that Paul is speaking of must be the Spirit-Indwelt Church.  </a:t>
            </a:r>
          </a:p>
        </p:txBody>
      </p:sp>
    </p:spTree>
    <p:extLst>
      <p:ext uri="{BB962C8B-B14F-4D97-AF65-F5344CB8AC3E}">
        <p14:creationId xmlns:p14="http://schemas.microsoft.com/office/powerpoint/2010/main" val="661392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0D5CAA-D31C-30B8-CC98-2AE10EBA77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71B90F-C898-B405-57E2-AC90E419A87A}"/>
              </a:ext>
            </a:extLst>
          </p:cNvPr>
          <p:cNvSpPr>
            <a:spLocks noGrp="1"/>
          </p:cNvSpPr>
          <p:nvPr>
            <p:ph idx="1"/>
          </p:nvPr>
        </p:nvSpPr>
        <p:spPr>
          <a:xfrm>
            <a:off x="838200" y="637082"/>
            <a:ext cx="10515600" cy="5539881"/>
          </a:xfrm>
        </p:spPr>
        <p:txBody>
          <a:bodyPr>
            <a:noAutofit/>
          </a:bodyPr>
          <a:lstStyle/>
          <a:p>
            <a:pPr marL="0" inden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2:6-7</a:t>
            </a:r>
          </a:p>
          <a:p>
            <a:pPr marL="0" indent="0">
              <a:buNone/>
            </a:pPr>
            <a:r>
              <a:rPr lang="en-US" sz="4800" b="1" i="1" dirty="0">
                <a:effectLst/>
                <a:latin typeface="Times New Roman" panose="02020603050405020304" pitchFamily="18" charset="0"/>
                <a:ea typeface="Aptos" panose="020B0004020202020204" pitchFamily="34" charset="0"/>
              </a:rPr>
              <a:t>“And now you know what is restraining, that he may be revealed in his own time.  For the mystery of lawlessness is already at work; only He who now restrains will do so until He is taken out of the way.”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6452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34190C-C296-D449-24ED-5052966A9E6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521FDF-2FAE-A335-FA05-60F8FE173353}"/>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2:3-4</a:t>
            </a:r>
          </a:p>
          <a:p>
            <a:pPr marL="0" indent="0">
              <a:buNone/>
            </a:pPr>
            <a:r>
              <a:rPr lang="en-US" sz="4400" b="1" i="1" dirty="0">
                <a:effectLst/>
                <a:latin typeface="Times New Roman" panose="02020603050405020304" pitchFamily="18" charset="0"/>
                <a:ea typeface="Aptos" panose="020B0004020202020204" pitchFamily="34" charset="0"/>
              </a:rPr>
              <a:t>“Let no one deceive you by any means; for that Day will not come unless the falling away comes first, and the man of sin is revealed, the son of perdition, who opposes and exalts himself above all that is called God or that is worshiped, so that he sits as God in the temple of God, showing himself that he is God.”</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999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528B4-9946-9860-191E-0F7FECC7CF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3CE660-5969-C3A5-3A83-6DD983919150}"/>
              </a:ext>
            </a:extLst>
          </p:cNvPr>
          <p:cNvSpPr>
            <a:spLocks noGrp="1"/>
          </p:cNvSpPr>
          <p:nvPr>
            <p:ph idx="1"/>
          </p:nvPr>
        </p:nvSpPr>
        <p:spPr>
          <a:xfrm>
            <a:off x="838200" y="637082"/>
            <a:ext cx="10515600" cy="5539881"/>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2:3-4</a:t>
            </a:r>
          </a:p>
          <a:p>
            <a:pPr marL="0" indent="0">
              <a:buNone/>
            </a:pPr>
            <a:r>
              <a:rPr lang="en-US" sz="4400" b="1" i="1" dirty="0">
                <a:effectLst/>
                <a:latin typeface="Times New Roman" panose="02020603050405020304" pitchFamily="18" charset="0"/>
                <a:ea typeface="Aptos" panose="020B0004020202020204" pitchFamily="34" charset="0"/>
              </a:rPr>
              <a:t>“Let no one deceive you by any means; for that Day will not come unless the falling away comes first, and </a:t>
            </a:r>
            <a:r>
              <a:rPr lang="en-US" sz="4400" b="1" i="1" dirty="0">
                <a:solidFill>
                  <a:srgbClr val="FF0000"/>
                </a:solidFill>
                <a:effectLst/>
                <a:latin typeface="Times New Roman" panose="02020603050405020304" pitchFamily="18" charset="0"/>
                <a:ea typeface="Aptos" panose="020B0004020202020204" pitchFamily="34" charset="0"/>
              </a:rPr>
              <a:t>the man of sin </a:t>
            </a:r>
            <a:r>
              <a:rPr lang="en-US" sz="4400" b="1" i="1" dirty="0">
                <a:effectLst/>
                <a:latin typeface="Times New Roman" panose="02020603050405020304" pitchFamily="18" charset="0"/>
                <a:ea typeface="Aptos" panose="020B0004020202020204" pitchFamily="34" charset="0"/>
              </a:rPr>
              <a:t>is revealed, the son of perdition, who opposes and exalts himself above all that is called God or that is worshiped, so that he sits as God in the temple of God, showing himself that he is God.”</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125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CF493A6-670C-E22B-2055-2E9C01ACADBF}"/>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11B2B030-4738-4359-9E46-144B7C8BFF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 y="8300"/>
            <a:ext cx="12193117" cy="68497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E722B2DD-E14D-4972-9D98-5D6E61B1B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diagram of a diagram of a diagram&#10;&#10;Description automatically generated with medium confidence">
            <a:extLst>
              <a:ext uri="{FF2B5EF4-FFF2-40B4-BE49-F238E27FC236}">
                <a16:creationId xmlns:a16="http://schemas.microsoft.com/office/drawing/2014/main" id="{A9849808-BE4D-78F0-4024-EA39BCB9452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b="2900"/>
          <a:stretch/>
        </p:blipFill>
        <p:spPr>
          <a:xfrm>
            <a:off x="20" y="10"/>
            <a:ext cx="12191980" cy="6866290"/>
          </a:xfrm>
          <a:prstGeom prst="rect">
            <a:avLst/>
          </a:prstGeom>
        </p:spPr>
      </p:pic>
    </p:spTree>
    <p:extLst>
      <p:ext uri="{BB962C8B-B14F-4D97-AF65-F5344CB8AC3E}">
        <p14:creationId xmlns:p14="http://schemas.microsoft.com/office/powerpoint/2010/main" val="174838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253914-6792-014A-87F1-E52D3611AB2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11B2B030-4738-4359-9E46-144B7C8BFF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 y="8300"/>
            <a:ext cx="12193117" cy="68497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E722B2DD-E14D-4972-9D98-5D6E61B1B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diagram of a diagram of a diagram&#10;&#10;Description automatically generated">
            <a:extLst>
              <a:ext uri="{FF2B5EF4-FFF2-40B4-BE49-F238E27FC236}">
                <a16:creationId xmlns:a16="http://schemas.microsoft.com/office/drawing/2014/main" id="{C5211BF5-D78F-70E7-C31A-CE2199DE3D1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3730"/>
          <a:stretch/>
        </p:blipFill>
        <p:spPr>
          <a:xfrm>
            <a:off x="20" y="10"/>
            <a:ext cx="12191980" cy="6866290"/>
          </a:xfrm>
          <a:prstGeom prst="rect">
            <a:avLst/>
          </a:prstGeom>
        </p:spPr>
      </p:pic>
    </p:spTree>
    <p:extLst>
      <p:ext uri="{BB962C8B-B14F-4D97-AF65-F5344CB8AC3E}">
        <p14:creationId xmlns:p14="http://schemas.microsoft.com/office/powerpoint/2010/main" val="534356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369</TotalTime>
  <Words>2440</Words>
  <Application>Microsoft Office PowerPoint</Application>
  <PresentationFormat>Widescreen</PresentationFormat>
  <Paragraphs>172</Paragraphs>
  <Slides>55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Ideas on “Who” the restrainer is:</vt:lpstr>
      <vt:lpstr>Ideas on “Who” the restrainer 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 the Holy Spirit the restrainer?  </vt:lpstr>
      <vt:lpstr>Is the Holy Spirit the restrainer?  </vt:lpstr>
      <vt:lpstr>Is the Holy Spirit the restrainer?  </vt:lpstr>
      <vt:lpstr>PowerPoint Presentation</vt:lpstr>
      <vt:lpstr>PowerPoint Presentation</vt:lpstr>
      <vt:lpstr>PowerPoint Presentation</vt:lpstr>
      <vt:lpstr>PowerPoint Presentation</vt:lpstr>
      <vt:lpstr>Is the Holy Spirit the restrainer?  </vt:lpstr>
      <vt:lpstr>PowerPoint Presentation</vt:lpstr>
      <vt:lpstr>Is the Holy Spirit the restrainer?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2024-11-09T22:51:58Z</dcterms:created>
  <dcterms:modified xsi:type="dcterms:W3CDTF">2024-11-10T05:23:31Z</dcterms:modified>
</cp:coreProperties>
</file>